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3" d="100"/>
          <a:sy n="73" d="100"/>
        </p:scale>
        <p:origin x="-1122" y="-90"/>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GT"/>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GT"/>
          </a:p>
        </p:txBody>
      </p:sp>
      <p:sp>
        <p:nvSpPr>
          <p:cNvPr id="4" name="3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074907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GT"/>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861201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GT"/>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560830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GT"/>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563441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GT"/>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121819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GT"/>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4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243632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GT"/>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6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ES">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647804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GT"/>
          </a:p>
        </p:txBody>
      </p:sp>
      <p:sp>
        <p:nvSpPr>
          <p:cNvPr id="3" name="2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ES">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43601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ES">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096420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GT"/>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26545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GT"/>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2043162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F872B-C540-4B9A-BC0C-321E812E7759}" type="datetimeFigureOut">
              <a:rPr lang="es-ES" smtClean="0">
                <a:solidFill>
                  <a:prstClr val="black">
                    <a:tint val="75000"/>
                  </a:prstClr>
                </a:solidFill>
              </a:rPr>
              <a:pPr/>
              <a:t>05/07/2017</a:t>
            </a:fld>
            <a:endParaRPr lang="es-ES">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28B4B-763D-4336-A87D-2AF27C8D9423}" type="slidenum">
              <a:rPr lang="es-ES" smtClean="0">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8362467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467544" y="2389054"/>
            <a:ext cx="7992888" cy="1754326"/>
          </a:xfrm>
          <a:prstGeom prst="rect">
            <a:avLst/>
          </a:prstGeom>
          <a:noFill/>
          <a:ln>
            <a:noFill/>
          </a:ln>
        </p:spPr>
        <p:txBody>
          <a:bodyPr wrap="square" lIns="91440" tIns="45720" rIns="91440" bIns="45720">
            <a:spAutoFit/>
          </a:bodyPr>
          <a:lstStyle/>
          <a:p>
            <a:pPr algn="ctr"/>
            <a:r>
              <a:rPr lang="es-GT" sz="5400" b="1" dirty="0">
                <a:ln w="18415" cmpd="sng">
                  <a:solidFill>
                    <a:srgbClr val="FFFFFF"/>
                  </a:solidFill>
                  <a:prstDash val="solid"/>
                </a:ln>
                <a:solidFill>
                  <a:srgbClr val="EEECE1">
                    <a:lumMod val="10000"/>
                  </a:srgbClr>
                </a:solidFill>
                <a:effectLst>
                  <a:outerShdw blurRad="63500" dir="3600000" algn="tl" rotWithShape="0">
                    <a:srgbClr val="000000">
                      <a:alpha val="70000"/>
                    </a:srgbClr>
                  </a:outerShdw>
                </a:effectLst>
              </a:rPr>
              <a:t>FINANZAS PÚBLICAS</a:t>
            </a:r>
            <a:endParaRPr lang="es-ES" sz="5400" b="1" dirty="0">
              <a:ln w="18415" cmpd="sng">
                <a:solidFill>
                  <a:srgbClr val="FFFFFF"/>
                </a:solidFill>
                <a:prstDash val="solid"/>
              </a:ln>
              <a:solidFill>
                <a:srgbClr val="EEECE1">
                  <a:lumMod val="10000"/>
                </a:srgbClr>
              </a:solidFill>
              <a:effectLst>
                <a:outerShdw blurRad="63500" dir="3600000" algn="tl" rotWithShape="0">
                  <a:srgbClr val="000000">
                    <a:alpha val="70000"/>
                  </a:srgbClr>
                </a:outerShdw>
              </a:effectLst>
            </a:endParaRPr>
          </a:p>
          <a:p>
            <a:pPr algn="ctr"/>
            <a:r>
              <a:rPr lang="es-GT" sz="5400" b="1" dirty="0">
                <a:ln w="18415" cmpd="sng">
                  <a:solidFill>
                    <a:srgbClr val="FFFFFF"/>
                  </a:solidFill>
                  <a:prstDash val="solid"/>
                </a:ln>
                <a:solidFill>
                  <a:srgbClr val="EEECE1">
                    <a:lumMod val="10000"/>
                  </a:srgbClr>
                </a:solidFill>
                <a:effectLst>
                  <a:outerShdw blurRad="63500" dir="3600000" algn="tl" rotWithShape="0">
                    <a:srgbClr val="000000">
                      <a:alpha val="70000"/>
                    </a:srgbClr>
                  </a:outerShdw>
                </a:effectLst>
              </a:rPr>
              <a:t>8°  SEMESTRE </a:t>
            </a:r>
          </a:p>
        </p:txBody>
      </p:sp>
    </p:spTree>
    <p:extLst>
      <p:ext uri="{BB962C8B-B14F-4D97-AF65-F5344CB8AC3E}">
        <p14:creationId xmlns:p14="http://schemas.microsoft.com/office/powerpoint/2010/main" val="3153065984"/>
      </p:ext>
    </p:extLst>
  </p:cSld>
  <p:clrMapOvr>
    <a:masterClrMapping/>
  </p:clrMapOvr>
  <p:transition spd="slow" advClick="0" advTm="6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200" b="1" dirty="0">
                <a:latin typeface="Arial" pitchFamily="34" charset="0"/>
                <a:ea typeface="Times New Roman" pitchFamily="18" charset="0"/>
                <a:cs typeface="Arial" pitchFamily="34" charset="0"/>
              </a:rPr>
              <a:t>CONTENIDO DEL CURSO POR UNIDAD</a:t>
            </a:r>
            <a:endParaRPr lang="es-ES" sz="3200" dirty="0"/>
          </a:p>
        </p:txBody>
      </p:sp>
      <p:sp>
        <p:nvSpPr>
          <p:cNvPr id="6" name="5 Rectángulo"/>
          <p:cNvSpPr/>
          <p:nvPr/>
        </p:nvSpPr>
        <p:spPr>
          <a:xfrm>
            <a:off x="928662" y="1628800"/>
            <a:ext cx="1500198" cy="369332"/>
          </a:xfrm>
          <a:prstGeom prst="rect">
            <a:avLst/>
          </a:prstGeom>
        </p:spPr>
        <p:txBody>
          <a:bodyPr wrap="square">
            <a:spAutoFit/>
          </a:bodyPr>
          <a:lstStyle/>
          <a:p>
            <a:pPr algn="just" eaLnBrk="0" fontAlgn="base" hangingPunct="0">
              <a:spcBef>
                <a:spcPct val="0"/>
              </a:spcBef>
              <a:spcAft>
                <a:spcPct val="0"/>
              </a:spcAft>
              <a:tabLst>
                <a:tab pos="685800" algn="l"/>
              </a:tabLst>
            </a:pPr>
            <a:r>
              <a:rPr lang="es-ES_tradnl" b="1" dirty="0">
                <a:solidFill>
                  <a:prstClr val="black"/>
                </a:solidFill>
                <a:latin typeface="Arial" pitchFamily="34" charset="0"/>
                <a:ea typeface="Times New Roman" pitchFamily="18" charset="0"/>
                <a:cs typeface="Arial" pitchFamily="34" charset="0"/>
              </a:rPr>
              <a:t>UNIDADES</a:t>
            </a:r>
            <a:endParaRPr lang="es-ES" sz="1600" dirty="0">
              <a:solidFill>
                <a:prstClr val="black"/>
              </a:solidFill>
              <a:latin typeface="Arial" pitchFamily="34" charset="0"/>
            </a:endParaRPr>
          </a:p>
        </p:txBody>
      </p:sp>
      <p:sp>
        <p:nvSpPr>
          <p:cNvPr id="7" name="6 Rectángulo"/>
          <p:cNvSpPr/>
          <p:nvPr/>
        </p:nvSpPr>
        <p:spPr>
          <a:xfrm>
            <a:off x="6516216" y="1628800"/>
            <a:ext cx="2152404" cy="369332"/>
          </a:xfrm>
          <a:prstGeom prst="rect">
            <a:avLst/>
          </a:prstGeom>
        </p:spPr>
        <p:txBody>
          <a:bodyPr wrap="square">
            <a:spAutoFit/>
          </a:bodyPr>
          <a:lstStyle/>
          <a:p>
            <a:r>
              <a:rPr lang="es-ES_tradnl" b="1" dirty="0">
                <a:solidFill>
                  <a:prstClr val="black"/>
                </a:solidFill>
                <a:latin typeface="Arial" pitchFamily="34" charset="0"/>
                <a:ea typeface="Times New Roman" pitchFamily="18" charset="0"/>
                <a:cs typeface="Arial" pitchFamily="34" charset="0"/>
              </a:rPr>
              <a:t>Nº DE CLASES</a:t>
            </a:r>
            <a:endParaRPr lang="es-ES" dirty="0">
              <a:solidFill>
                <a:prstClr val="black"/>
              </a:solidFill>
            </a:endParaRPr>
          </a:p>
        </p:txBody>
      </p:sp>
      <p:sp>
        <p:nvSpPr>
          <p:cNvPr id="8" name="7 Rectángulo"/>
          <p:cNvSpPr/>
          <p:nvPr/>
        </p:nvSpPr>
        <p:spPr>
          <a:xfrm>
            <a:off x="4267259" y="1628800"/>
            <a:ext cx="1744901" cy="369332"/>
          </a:xfrm>
          <a:prstGeom prst="rect">
            <a:avLst/>
          </a:prstGeom>
        </p:spPr>
        <p:txBody>
          <a:bodyPr wrap="none">
            <a:spAutoFit/>
          </a:bodyPr>
          <a:lstStyle/>
          <a:p>
            <a:r>
              <a:rPr lang="es-ES_tradnl" b="1" dirty="0">
                <a:solidFill>
                  <a:prstClr val="black"/>
                </a:solidFill>
                <a:latin typeface="Arial" pitchFamily="34" charset="0"/>
                <a:ea typeface="Times New Roman" pitchFamily="18" charset="0"/>
                <a:cs typeface="Arial" pitchFamily="34" charset="0"/>
              </a:rPr>
              <a:t>PORCENTAJE</a:t>
            </a:r>
            <a:endParaRPr lang="es-ES" dirty="0">
              <a:solidFill>
                <a:prstClr val="black"/>
              </a:solidFill>
            </a:endParaRPr>
          </a:p>
        </p:txBody>
      </p:sp>
      <p:sp>
        <p:nvSpPr>
          <p:cNvPr id="9" name="8 Rectángulo"/>
          <p:cNvSpPr/>
          <p:nvPr/>
        </p:nvSpPr>
        <p:spPr>
          <a:xfrm>
            <a:off x="214282" y="2420888"/>
            <a:ext cx="4214810" cy="3631763"/>
          </a:xfrm>
          <a:prstGeom prst="rect">
            <a:avLst/>
          </a:prstGeom>
        </p:spPr>
        <p:txBody>
          <a:bodyPr wrap="square">
            <a:spAutoFit/>
          </a:bodyPr>
          <a:lstStyle/>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Historia del pensamiento financiero	</a:t>
            </a:r>
          </a:p>
          <a:p>
            <a:pPr algn="just" eaLnBrk="0" fontAlgn="base" hangingPunct="0">
              <a:spcBef>
                <a:spcPct val="0"/>
              </a:spcBef>
              <a:spcAft>
                <a:spcPct val="0"/>
              </a:spcAft>
              <a:tabLst>
                <a:tab pos="685800" algn="l"/>
              </a:tabLst>
            </a:pPr>
            <a:endParaRPr lang="es-ES_tradnl" dirty="0">
              <a:solidFill>
                <a:prstClr val="black"/>
              </a:solidFill>
              <a:latin typeface="Arial" pitchFamily="34" charset="0"/>
              <a:ea typeface="Times New Roman" pitchFamily="18" charset="0"/>
              <a:cs typeface="Arial" pitchFamily="34" charset="0"/>
            </a:endParaRPr>
          </a:p>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Bases teóricas del presupuesto por programas</a:t>
            </a:r>
          </a:p>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	</a:t>
            </a:r>
          </a:p>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Teoría de las Finanzas Pública</a:t>
            </a:r>
          </a:p>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	</a:t>
            </a:r>
          </a:p>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Estados financieros del gobierno central</a:t>
            </a:r>
          </a:p>
          <a:p>
            <a:pPr algn="just" eaLnBrk="0" fontAlgn="base" hangingPunct="0">
              <a:spcBef>
                <a:spcPct val="0"/>
              </a:spcBef>
              <a:spcAft>
                <a:spcPct val="0"/>
              </a:spcAft>
              <a:tabLst>
                <a:tab pos="685800" algn="l"/>
              </a:tabLst>
            </a:pPr>
            <a:endParaRPr lang="es-ES" sz="1600" dirty="0">
              <a:solidFill>
                <a:prstClr val="black"/>
              </a:solidFill>
              <a:latin typeface="Arial" pitchFamily="34" charset="0"/>
            </a:endParaRPr>
          </a:p>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Funciones fiscales del gobierno</a:t>
            </a:r>
          </a:p>
          <a:p>
            <a:pPr algn="just" eaLnBrk="0" fontAlgn="base" hangingPunct="0">
              <a:spcBef>
                <a:spcPct val="0"/>
              </a:spcBef>
              <a:spcAft>
                <a:spcPct val="0"/>
              </a:spcAft>
              <a:tabLst>
                <a:tab pos="685800" algn="l"/>
              </a:tabLst>
            </a:pPr>
            <a:endParaRPr lang="es-ES" sz="1600" dirty="0">
              <a:solidFill>
                <a:prstClr val="black"/>
              </a:solidFill>
              <a:latin typeface="Arial" pitchFamily="34" charset="0"/>
            </a:endParaRPr>
          </a:p>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Política fiscal		</a:t>
            </a:r>
            <a:endParaRPr lang="es-ES_tradnl" sz="2800" dirty="0">
              <a:solidFill>
                <a:prstClr val="black"/>
              </a:solidFill>
              <a:latin typeface="Arial" pitchFamily="34" charset="0"/>
            </a:endParaRPr>
          </a:p>
        </p:txBody>
      </p:sp>
      <p:sp>
        <p:nvSpPr>
          <p:cNvPr id="10" name="9 CuadroTexto"/>
          <p:cNvSpPr txBox="1"/>
          <p:nvPr/>
        </p:nvSpPr>
        <p:spPr>
          <a:xfrm>
            <a:off x="4866872" y="2388944"/>
            <a:ext cx="857256" cy="3416320"/>
          </a:xfrm>
          <a:prstGeom prst="rect">
            <a:avLst/>
          </a:prstGeom>
          <a:noFill/>
        </p:spPr>
        <p:txBody>
          <a:bodyPr wrap="square" rtlCol="0">
            <a:spAutoFit/>
          </a:bodyPr>
          <a:lstStyle/>
          <a:p>
            <a:r>
              <a:rPr lang="es-GT" dirty="0">
                <a:solidFill>
                  <a:prstClr val="black"/>
                </a:solidFill>
              </a:rPr>
              <a:t>10</a:t>
            </a:r>
          </a:p>
          <a:p>
            <a:endParaRPr lang="es-GT" dirty="0">
              <a:solidFill>
                <a:prstClr val="black"/>
              </a:solidFill>
            </a:endParaRPr>
          </a:p>
          <a:p>
            <a:r>
              <a:rPr lang="es-GT" dirty="0">
                <a:solidFill>
                  <a:prstClr val="black"/>
                </a:solidFill>
              </a:rPr>
              <a:t>20</a:t>
            </a:r>
          </a:p>
          <a:p>
            <a:endParaRPr lang="es-GT" dirty="0">
              <a:solidFill>
                <a:prstClr val="black"/>
              </a:solidFill>
            </a:endParaRPr>
          </a:p>
          <a:p>
            <a:endParaRPr lang="es-GT" dirty="0">
              <a:solidFill>
                <a:prstClr val="black"/>
              </a:solidFill>
            </a:endParaRPr>
          </a:p>
          <a:p>
            <a:r>
              <a:rPr lang="es-GT" dirty="0">
                <a:solidFill>
                  <a:prstClr val="black"/>
                </a:solidFill>
              </a:rPr>
              <a:t>20</a:t>
            </a:r>
          </a:p>
          <a:p>
            <a:endParaRPr lang="es-GT" dirty="0">
              <a:solidFill>
                <a:prstClr val="black"/>
              </a:solidFill>
            </a:endParaRPr>
          </a:p>
          <a:p>
            <a:r>
              <a:rPr lang="es-GT" dirty="0">
                <a:solidFill>
                  <a:prstClr val="black"/>
                </a:solidFill>
              </a:rPr>
              <a:t>20</a:t>
            </a:r>
          </a:p>
          <a:p>
            <a:endParaRPr lang="es-GT" dirty="0">
              <a:solidFill>
                <a:prstClr val="black"/>
              </a:solidFill>
            </a:endParaRPr>
          </a:p>
          <a:p>
            <a:r>
              <a:rPr lang="es-GT" dirty="0">
                <a:solidFill>
                  <a:prstClr val="black"/>
                </a:solidFill>
              </a:rPr>
              <a:t>15</a:t>
            </a:r>
          </a:p>
          <a:p>
            <a:endParaRPr lang="es-GT" dirty="0">
              <a:solidFill>
                <a:prstClr val="black"/>
              </a:solidFill>
            </a:endParaRPr>
          </a:p>
          <a:p>
            <a:r>
              <a:rPr lang="es-GT" dirty="0">
                <a:solidFill>
                  <a:prstClr val="black"/>
                </a:solidFill>
              </a:rPr>
              <a:t>15</a:t>
            </a:r>
            <a:endParaRPr lang="es-ES" dirty="0">
              <a:solidFill>
                <a:prstClr val="black"/>
              </a:solidFill>
            </a:endParaRPr>
          </a:p>
        </p:txBody>
      </p:sp>
      <p:sp>
        <p:nvSpPr>
          <p:cNvPr id="11" name="10 CuadroTexto"/>
          <p:cNvSpPr txBox="1"/>
          <p:nvPr/>
        </p:nvSpPr>
        <p:spPr>
          <a:xfrm>
            <a:off x="7387152" y="2420888"/>
            <a:ext cx="857256" cy="3416320"/>
          </a:xfrm>
          <a:prstGeom prst="rect">
            <a:avLst/>
          </a:prstGeom>
          <a:noFill/>
        </p:spPr>
        <p:txBody>
          <a:bodyPr wrap="square" rtlCol="0">
            <a:spAutoFit/>
          </a:bodyPr>
          <a:lstStyle/>
          <a:p>
            <a:r>
              <a:rPr lang="es-GT" dirty="0">
                <a:solidFill>
                  <a:prstClr val="black"/>
                </a:solidFill>
              </a:rPr>
              <a:t>10</a:t>
            </a:r>
          </a:p>
          <a:p>
            <a:endParaRPr lang="es-GT" dirty="0">
              <a:solidFill>
                <a:prstClr val="black"/>
              </a:solidFill>
            </a:endParaRPr>
          </a:p>
          <a:p>
            <a:r>
              <a:rPr lang="es-GT" dirty="0">
                <a:solidFill>
                  <a:prstClr val="black"/>
                </a:solidFill>
              </a:rPr>
              <a:t>20</a:t>
            </a:r>
          </a:p>
          <a:p>
            <a:endParaRPr lang="es-GT" dirty="0">
              <a:solidFill>
                <a:prstClr val="black"/>
              </a:solidFill>
            </a:endParaRPr>
          </a:p>
          <a:p>
            <a:endParaRPr lang="es-GT" dirty="0">
              <a:solidFill>
                <a:prstClr val="black"/>
              </a:solidFill>
            </a:endParaRPr>
          </a:p>
          <a:p>
            <a:r>
              <a:rPr lang="es-GT" dirty="0">
                <a:solidFill>
                  <a:prstClr val="black"/>
                </a:solidFill>
              </a:rPr>
              <a:t>20</a:t>
            </a:r>
          </a:p>
          <a:p>
            <a:endParaRPr lang="es-GT" dirty="0">
              <a:solidFill>
                <a:prstClr val="black"/>
              </a:solidFill>
            </a:endParaRPr>
          </a:p>
          <a:p>
            <a:r>
              <a:rPr lang="es-GT" dirty="0">
                <a:solidFill>
                  <a:prstClr val="black"/>
                </a:solidFill>
              </a:rPr>
              <a:t>20</a:t>
            </a:r>
          </a:p>
          <a:p>
            <a:endParaRPr lang="es-GT" dirty="0">
              <a:solidFill>
                <a:prstClr val="black"/>
              </a:solidFill>
            </a:endParaRPr>
          </a:p>
          <a:p>
            <a:r>
              <a:rPr lang="es-GT" dirty="0">
                <a:solidFill>
                  <a:prstClr val="black"/>
                </a:solidFill>
              </a:rPr>
              <a:t>10</a:t>
            </a:r>
          </a:p>
          <a:p>
            <a:endParaRPr lang="es-GT" dirty="0">
              <a:solidFill>
                <a:prstClr val="black"/>
              </a:solidFill>
            </a:endParaRPr>
          </a:p>
          <a:p>
            <a:r>
              <a:rPr lang="es-GT" dirty="0">
                <a:solidFill>
                  <a:prstClr val="black"/>
                </a:solidFill>
              </a:rPr>
              <a:t>10</a:t>
            </a:r>
            <a:endParaRPr lang="es-ES" dirty="0">
              <a:solidFill>
                <a:prstClr val="black"/>
              </a:solidFill>
            </a:endParaRPr>
          </a:p>
        </p:txBody>
      </p:sp>
    </p:spTree>
    <p:extLst>
      <p:ext uri="{BB962C8B-B14F-4D97-AF65-F5344CB8AC3E}">
        <p14:creationId xmlns:p14="http://schemas.microsoft.com/office/powerpoint/2010/main" val="4079362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b="1" dirty="0">
                <a:latin typeface="Arial" pitchFamily="34" charset="0"/>
                <a:ea typeface="Times New Roman" pitchFamily="18" charset="0"/>
                <a:cs typeface="Arial" pitchFamily="34" charset="0"/>
              </a:rPr>
              <a:t>PONDERACIÓN</a:t>
            </a:r>
            <a:endParaRPr lang="es-ES" dirty="0">
              <a:solidFill>
                <a:schemeClr val="accent5">
                  <a:lumMod val="75000"/>
                </a:schemeClr>
              </a:solidFill>
              <a:effectLst>
                <a:outerShdw blurRad="38100" dist="38100" dir="2700000" algn="tl">
                  <a:srgbClr val="000000">
                    <a:alpha val="43137"/>
                  </a:srgbClr>
                </a:outerShdw>
              </a:effectLst>
            </a:endParaRPr>
          </a:p>
        </p:txBody>
      </p:sp>
      <p:sp>
        <p:nvSpPr>
          <p:cNvPr id="18433" name="Rectangle 1"/>
          <p:cNvSpPr>
            <a:spLocks noChangeArrowheads="1"/>
          </p:cNvSpPr>
          <p:nvPr/>
        </p:nvSpPr>
        <p:spPr bwMode="auto">
          <a:xfrm>
            <a:off x="1115616" y="1772816"/>
            <a:ext cx="741682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s-ES_tradnl" sz="2400" dirty="0">
                <a:solidFill>
                  <a:prstClr val="black"/>
                </a:solidFill>
                <a:latin typeface="Arial" pitchFamily="34" charset="0"/>
                <a:ea typeface="Times New Roman" pitchFamily="18" charset="0"/>
                <a:cs typeface="Arial" pitchFamily="34" charset="0"/>
              </a:rPr>
              <a:t>Primera prueba parcial			25%</a:t>
            </a:r>
          </a:p>
          <a:p>
            <a:pPr algn="just" eaLnBrk="0" fontAlgn="base" hangingPunct="0">
              <a:spcBef>
                <a:spcPct val="0"/>
              </a:spcBef>
              <a:spcAft>
                <a:spcPct val="0"/>
              </a:spcAft>
            </a:pPr>
            <a:endParaRPr lang="es-ES" sz="2400" dirty="0">
              <a:solidFill>
                <a:prstClr val="black"/>
              </a:solidFill>
              <a:latin typeface="Arial" pitchFamily="34" charset="0"/>
            </a:endParaRPr>
          </a:p>
          <a:p>
            <a:pPr algn="just" eaLnBrk="0" fontAlgn="base" hangingPunct="0">
              <a:spcBef>
                <a:spcPct val="0"/>
              </a:spcBef>
              <a:spcAft>
                <a:spcPct val="0"/>
              </a:spcAft>
            </a:pPr>
            <a:r>
              <a:rPr lang="es-ES_tradnl" sz="2400" dirty="0">
                <a:solidFill>
                  <a:prstClr val="black"/>
                </a:solidFill>
                <a:latin typeface="Arial" pitchFamily="34" charset="0"/>
                <a:ea typeface="Times New Roman" pitchFamily="18" charset="0"/>
                <a:cs typeface="Arial" pitchFamily="34" charset="0"/>
              </a:rPr>
              <a:t>Segunda prueba parcial			25%</a:t>
            </a:r>
          </a:p>
          <a:p>
            <a:pPr algn="just" eaLnBrk="0" fontAlgn="base" hangingPunct="0">
              <a:spcBef>
                <a:spcPct val="0"/>
              </a:spcBef>
              <a:spcAft>
                <a:spcPct val="0"/>
              </a:spcAft>
            </a:pPr>
            <a:endParaRPr lang="es-ES" sz="2400" dirty="0">
              <a:solidFill>
                <a:prstClr val="black"/>
              </a:solidFill>
              <a:latin typeface="Arial" pitchFamily="34" charset="0"/>
            </a:endParaRPr>
          </a:p>
          <a:p>
            <a:pPr algn="just" eaLnBrk="0" fontAlgn="base" hangingPunct="0">
              <a:spcBef>
                <a:spcPct val="0"/>
              </a:spcBef>
              <a:spcAft>
                <a:spcPct val="0"/>
              </a:spcAft>
            </a:pPr>
            <a:r>
              <a:rPr lang="es-ES_tradnl" sz="2400" dirty="0">
                <a:solidFill>
                  <a:prstClr val="black"/>
                </a:solidFill>
                <a:latin typeface="Arial" pitchFamily="34" charset="0"/>
                <a:ea typeface="Times New Roman" pitchFamily="18" charset="0"/>
                <a:cs typeface="Arial" pitchFamily="34" charset="0"/>
              </a:rPr>
              <a:t>Trabajo de Investigación 			10%</a:t>
            </a:r>
          </a:p>
          <a:p>
            <a:pPr algn="just" eaLnBrk="0" fontAlgn="base" hangingPunct="0">
              <a:spcBef>
                <a:spcPct val="0"/>
              </a:spcBef>
              <a:spcAft>
                <a:spcPct val="0"/>
              </a:spcAft>
            </a:pPr>
            <a:endParaRPr lang="es-ES" sz="2400" dirty="0">
              <a:solidFill>
                <a:prstClr val="black"/>
              </a:solidFill>
              <a:latin typeface="Arial" pitchFamily="34" charset="0"/>
            </a:endParaRPr>
          </a:p>
          <a:p>
            <a:pPr algn="just" eaLnBrk="0" fontAlgn="base" hangingPunct="0">
              <a:spcBef>
                <a:spcPct val="0"/>
              </a:spcBef>
              <a:spcAft>
                <a:spcPct val="0"/>
              </a:spcAft>
            </a:pPr>
            <a:r>
              <a:rPr lang="es-ES_tradnl" sz="2400" dirty="0">
                <a:solidFill>
                  <a:prstClr val="black"/>
                </a:solidFill>
                <a:latin typeface="Arial" pitchFamily="34" charset="0"/>
                <a:ea typeface="Times New Roman" pitchFamily="18" charset="0"/>
                <a:cs typeface="Arial" pitchFamily="34" charset="0"/>
              </a:rPr>
              <a:t>Laboratorios					10%</a:t>
            </a:r>
          </a:p>
          <a:p>
            <a:pPr algn="just" eaLnBrk="0" fontAlgn="base" hangingPunct="0">
              <a:spcBef>
                <a:spcPct val="0"/>
              </a:spcBef>
              <a:spcAft>
                <a:spcPct val="0"/>
              </a:spcAft>
            </a:pPr>
            <a:endParaRPr lang="es-ES" sz="2400" dirty="0">
              <a:solidFill>
                <a:prstClr val="black"/>
              </a:solidFill>
              <a:latin typeface="Arial" pitchFamily="34" charset="0"/>
            </a:endParaRPr>
          </a:p>
          <a:p>
            <a:pPr algn="just" eaLnBrk="0" fontAlgn="base" hangingPunct="0">
              <a:spcBef>
                <a:spcPct val="0"/>
              </a:spcBef>
              <a:spcAft>
                <a:spcPct val="0"/>
              </a:spcAft>
            </a:pPr>
            <a:r>
              <a:rPr lang="es-ES_tradnl" sz="2400" dirty="0">
                <a:solidFill>
                  <a:prstClr val="black"/>
                </a:solidFill>
                <a:latin typeface="Arial" pitchFamily="34" charset="0"/>
                <a:ea typeface="Times New Roman" pitchFamily="18" charset="0"/>
                <a:cs typeface="Arial" pitchFamily="34" charset="0"/>
              </a:rPr>
              <a:t>Examen final 				</a:t>
            </a:r>
            <a:r>
              <a:rPr lang="es-ES_tradnl" sz="2400" u="sng" dirty="0">
                <a:solidFill>
                  <a:prstClr val="black"/>
                </a:solidFill>
                <a:latin typeface="Arial" pitchFamily="34" charset="0"/>
                <a:ea typeface="Times New Roman" pitchFamily="18" charset="0"/>
                <a:cs typeface="Arial" pitchFamily="34" charset="0"/>
              </a:rPr>
              <a:t>30%</a:t>
            </a:r>
            <a:endParaRPr lang="es-ES" sz="2400" dirty="0">
              <a:solidFill>
                <a:prstClr val="black"/>
              </a:solidFill>
              <a:latin typeface="Arial" pitchFamily="34" charset="0"/>
            </a:endParaRPr>
          </a:p>
          <a:p>
            <a:pPr algn="just" eaLnBrk="0" fontAlgn="base" hangingPunct="0">
              <a:spcBef>
                <a:spcPct val="0"/>
              </a:spcBef>
              <a:spcAft>
                <a:spcPct val="0"/>
              </a:spcAft>
            </a:pPr>
            <a:r>
              <a:rPr lang="es-ES_tradnl" sz="2400" b="1" dirty="0">
                <a:solidFill>
                  <a:prstClr val="black"/>
                </a:solidFill>
                <a:latin typeface="Arial" pitchFamily="34" charset="0"/>
                <a:ea typeface="Times New Roman" pitchFamily="18" charset="0"/>
                <a:cs typeface="Arial" pitchFamily="34" charset="0"/>
              </a:rPr>
              <a:t>Total 		                                           100%</a:t>
            </a:r>
            <a:endParaRPr lang="es-ES_tradnl" sz="2400" b="1" dirty="0">
              <a:solidFill>
                <a:prstClr val="black"/>
              </a:solidFill>
              <a:latin typeface="Arial" pitchFamily="34" charset="0"/>
            </a:endParaRPr>
          </a:p>
        </p:txBody>
      </p:sp>
    </p:spTree>
    <p:extLst>
      <p:ext uri="{BB962C8B-B14F-4D97-AF65-F5344CB8AC3E}">
        <p14:creationId xmlns:p14="http://schemas.microsoft.com/office/powerpoint/2010/main" val="4288832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8433">
                                            <p:txEl>
                                              <p:pRg st="0" end="0"/>
                                            </p:txEl>
                                          </p:spTgt>
                                        </p:tgtEl>
                                        <p:attrNameLst>
                                          <p:attrName>style.visibility</p:attrName>
                                        </p:attrNameLst>
                                      </p:cBhvr>
                                      <p:to>
                                        <p:strVal val="visible"/>
                                      </p:to>
                                    </p:set>
                                    <p:anim calcmode="lin" valueType="num">
                                      <p:cBhvr additive="base">
                                        <p:cTn id="13" dur="500" fill="hold"/>
                                        <p:tgtEl>
                                          <p:spTgt spid="1843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8433">
                                            <p:txEl>
                                              <p:pRg st="2" end="2"/>
                                            </p:txEl>
                                          </p:spTgt>
                                        </p:tgtEl>
                                        <p:attrNameLst>
                                          <p:attrName>style.visibility</p:attrName>
                                        </p:attrNameLst>
                                      </p:cBhvr>
                                      <p:to>
                                        <p:strVal val="visible"/>
                                      </p:to>
                                    </p:set>
                                    <p:anim calcmode="lin" valueType="num">
                                      <p:cBhvr additive="base">
                                        <p:cTn id="19" dur="500" fill="hold"/>
                                        <p:tgtEl>
                                          <p:spTgt spid="1843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8433">
                                            <p:txEl>
                                              <p:pRg st="4" end="4"/>
                                            </p:txEl>
                                          </p:spTgt>
                                        </p:tgtEl>
                                        <p:attrNameLst>
                                          <p:attrName>style.visibility</p:attrName>
                                        </p:attrNameLst>
                                      </p:cBhvr>
                                      <p:to>
                                        <p:strVal val="visible"/>
                                      </p:to>
                                    </p:set>
                                    <p:anim calcmode="lin" valueType="num">
                                      <p:cBhvr additive="base">
                                        <p:cTn id="25" dur="500" fill="hold"/>
                                        <p:tgtEl>
                                          <p:spTgt spid="1843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8433">
                                            <p:txEl>
                                              <p:pRg st="6" end="6"/>
                                            </p:txEl>
                                          </p:spTgt>
                                        </p:tgtEl>
                                        <p:attrNameLst>
                                          <p:attrName>style.visibility</p:attrName>
                                        </p:attrNameLst>
                                      </p:cBhvr>
                                      <p:to>
                                        <p:strVal val="visible"/>
                                      </p:to>
                                    </p:set>
                                    <p:anim calcmode="lin" valueType="num">
                                      <p:cBhvr additive="base">
                                        <p:cTn id="31" dur="500" fill="hold"/>
                                        <p:tgtEl>
                                          <p:spTgt spid="1843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843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8433">
                                            <p:txEl>
                                              <p:pRg st="8" end="8"/>
                                            </p:txEl>
                                          </p:spTgt>
                                        </p:tgtEl>
                                        <p:attrNameLst>
                                          <p:attrName>style.visibility</p:attrName>
                                        </p:attrNameLst>
                                      </p:cBhvr>
                                      <p:to>
                                        <p:strVal val="visible"/>
                                      </p:to>
                                    </p:set>
                                    <p:anim calcmode="lin" valueType="num">
                                      <p:cBhvr additive="base">
                                        <p:cTn id="37" dur="500" fill="hold"/>
                                        <p:tgtEl>
                                          <p:spTgt spid="1843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843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8433">
                                            <p:txEl>
                                              <p:pRg st="9" end="9"/>
                                            </p:txEl>
                                          </p:spTgt>
                                        </p:tgtEl>
                                        <p:attrNameLst>
                                          <p:attrName>style.visibility</p:attrName>
                                        </p:attrNameLst>
                                      </p:cBhvr>
                                      <p:to>
                                        <p:strVal val="visible"/>
                                      </p:to>
                                    </p:set>
                                    <p:anim calcmode="lin" valueType="num">
                                      <p:cBhvr additive="base">
                                        <p:cTn id="43" dur="500" fill="hold"/>
                                        <p:tgtEl>
                                          <p:spTgt spid="1843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843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fontScale="90000"/>
          </a:bodyPr>
          <a:lstStyle/>
          <a:p>
            <a:pPr algn="ctr"/>
            <a:r>
              <a:rPr lang="es-GT" sz="3600" dirty="0" smtClean="0">
                <a:effectLst>
                  <a:outerShdw blurRad="38100" dist="38100" dir="2700000" algn="tl">
                    <a:srgbClr val="000000">
                      <a:alpha val="43137"/>
                    </a:srgbClr>
                  </a:outerShdw>
                </a:effectLst>
              </a:rPr>
              <a:t>BIBLIOGRAFÍA</a:t>
            </a:r>
            <a:endParaRPr lang="es-ES" sz="3600" dirty="0">
              <a:effectLst>
                <a:outerShdw blurRad="38100" dist="38100" dir="2700000" algn="tl">
                  <a:srgbClr val="000000">
                    <a:alpha val="43137"/>
                  </a:srgbClr>
                </a:outerShdw>
              </a:effectLst>
            </a:endParaRPr>
          </a:p>
        </p:txBody>
      </p:sp>
      <p:sp>
        <p:nvSpPr>
          <p:cNvPr id="4" name="Rectangle 2"/>
          <p:cNvSpPr>
            <a:spLocks noChangeArrowheads="1"/>
          </p:cNvSpPr>
          <p:nvPr/>
        </p:nvSpPr>
        <p:spPr bwMode="auto">
          <a:xfrm>
            <a:off x="785786" y="1142984"/>
            <a:ext cx="785818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s-ES_tradnl" dirty="0">
                <a:solidFill>
                  <a:prstClr val="black"/>
                </a:solidFill>
                <a:latin typeface="Arial" pitchFamily="34" charset="0"/>
                <a:ea typeface="Times New Roman" pitchFamily="18" charset="0"/>
                <a:cs typeface="Arial" pitchFamily="34" charset="0"/>
              </a:rPr>
              <a:t>Bobadilla, Julio Horacio. “Apuntes de la Finanzas Pública” 1966.</a:t>
            </a:r>
            <a:endParaRPr lang="es-ES" dirty="0">
              <a:solidFill>
                <a:prstClr val="black"/>
              </a:solidFill>
              <a:latin typeface="Arial" pitchFamily="34" charset="0"/>
            </a:endParaRPr>
          </a:p>
          <a:p>
            <a:pPr algn="just" eaLnBrk="0" fontAlgn="base" hangingPunct="0">
              <a:spcBef>
                <a:spcPct val="0"/>
              </a:spcBef>
              <a:spcAft>
                <a:spcPct val="0"/>
              </a:spcAft>
            </a:pPr>
            <a:r>
              <a:rPr lang="es-ES_tradnl" dirty="0">
                <a:solidFill>
                  <a:prstClr val="black"/>
                </a:solidFill>
                <a:latin typeface="Arial" pitchFamily="34" charset="0"/>
                <a:ea typeface="Times New Roman" pitchFamily="18" charset="0"/>
                <a:cs typeface="Arial" pitchFamily="34" charset="0"/>
              </a:rPr>
              <a:t>Código Tributario.</a:t>
            </a:r>
          </a:p>
          <a:p>
            <a:pPr algn="just" eaLnBrk="0" fontAlgn="base" hangingPunct="0">
              <a:spcBef>
                <a:spcPct val="0"/>
              </a:spcBef>
              <a:spcAft>
                <a:spcPct val="0"/>
              </a:spcAft>
            </a:pPr>
            <a:endParaRPr lang="es-ES" dirty="0">
              <a:solidFill>
                <a:prstClr val="black"/>
              </a:solidFill>
              <a:latin typeface="Arial" pitchFamily="34" charset="0"/>
            </a:endParaRPr>
          </a:p>
          <a:p>
            <a:pPr algn="just" eaLnBrk="0" fontAlgn="base" hangingPunct="0">
              <a:spcBef>
                <a:spcPct val="0"/>
              </a:spcBef>
              <a:spcAft>
                <a:spcPct val="0"/>
              </a:spcAft>
            </a:pPr>
            <a:r>
              <a:rPr lang="es-ES_tradnl" dirty="0">
                <a:solidFill>
                  <a:prstClr val="black"/>
                </a:solidFill>
                <a:latin typeface="Arial" pitchFamily="34" charset="0"/>
                <a:ea typeface="Times New Roman" pitchFamily="18" charset="0"/>
                <a:cs typeface="Arial" pitchFamily="34" charset="0"/>
              </a:rPr>
              <a:t>Fernández Díaz, Andrés “Política Económica” </a:t>
            </a:r>
            <a:r>
              <a:rPr lang="es-ES_tradnl" dirty="0" err="1">
                <a:solidFill>
                  <a:prstClr val="black"/>
                </a:solidFill>
                <a:latin typeface="Arial" pitchFamily="34" charset="0"/>
                <a:ea typeface="Times New Roman" pitchFamily="18" charset="0"/>
                <a:cs typeface="Arial" pitchFamily="34" charset="0"/>
              </a:rPr>
              <a:t>McGraw</a:t>
            </a:r>
            <a:r>
              <a:rPr lang="es-ES_tradnl" dirty="0">
                <a:solidFill>
                  <a:prstClr val="black"/>
                </a:solidFill>
                <a:latin typeface="Arial" pitchFamily="34" charset="0"/>
                <a:ea typeface="Times New Roman" pitchFamily="18" charset="0"/>
                <a:cs typeface="Arial" pitchFamily="34" charset="0"/>
              </a:rPr>
              <a:t> Hill. 1995</a:t>
            </a:r>
            <a:endParaRPr lang="es-ES" dirty="0">
              <a:solidFill>
                <a:prstClr val="black"/>
              </a:solidFill>
              <a:latin typeface="Arial" pitchFamily="34" charset="0"/>
            </a:endParaRPr>
          </a:p>
          <a:p>
            <a:pPr algn="just" eaLnBrk="0" fontAlgn="base" hangingPunct="0">
              <a:spcBef>
                <a:spcPct val="0"/>
              </a:spcBef>
              <a:spcAft>
                <a:spcPct val="0"/>
              </a:spcAft>
            </a:pPr>
            <a:r>
              <a:rPr lang="es-ES_tradnl" dirty="0" err="1">
                <a:solidFill>
                  <a:prstClr val="black"/>
                </a:solidFill>
                <a:latin typeface="Arial" pitchFamily="34" charset="0"/>
                <a:ea typeface="Times New Roman" pitchFamily="18" charset="0"/>
                <a:cs typeface="Arial" pitchFamily="34" charset="0"/>
              </a:rPr>
              <a:t>Matus</a:t>
            </a:r>
            <a:r>
              <a:rPr lang="es-ES_tradnl" dirty="0">
                <a:solidFill>
                  <a:prstClr val="black"/>
                </a:solidFill>
                <a:latin typeface="Arial" pitchFamily="34" charset="0"/>
                <a:ea typeface="Times New Roman" pitchFamily="18" charset="0"/>
                <a:cs typeface="Arial" pitchFamily="34" charset="0"/>
              </a:rPr>
              <a:t> Benavente, Manuel. “Finanzas Pública”, editora Jurídica de Chile.</a:t>
            </a:r>
            <a:endParaRPr lang="es-ES" dirty="0">
              <a:solidFill>
                <a:prstClr val="black"/>
              </a:solidFill>
              <a:latin typeface="Arial" pitchFamily="34" charset="0"/>
            </a:endParaRPr>
          </a:p>
          <a:p>
            <a:pPr algn="just" eaLnBrk="0" fontAlgn="base" hangingPunct="0">
              <a:spcBef>
                <a:spcPct val="0"/>
              </a:spcBef>
              <a:spcAft>
                <a:spcPct val="0"/>
              </a:spcAft>
            </a:pPr>
            <a:endParaRPr lang="es-ES" dirty="0">
              <a:solidFill>
                <a:prstClr val="black"/>
              </a:solidFill>
              <a:latin typeface="Arial" pitchFamily="34" charset="0"/>
              <a:ea typeface="Times New Roman" pitchFamily="18" charset="0"/>
              <a:cs typeface="Arial" pitchFamily="34" charset="0"/>
            </a:endParaRPr>
          </a:p>
          <a:p>
            <a:pPr algn="just" eaLnBrk="0" fontAlgn="base" hangingPunct="0">
              <a:spcBef>
                <a:spcPct val="0"/>
              </a:spcBef>
              <a:spcAft>
                <a:spcPct val="0"/>
              </a:spcAft>
            </a:pPr>
            <a:r>
              <a:rPr lang="es-ES_tradnl" dirty="0" err="1">
                <a:solidFill>
                  <a:prstClr val="black"/>
                </a:solidFill>
                <a:latin typeface="Arial" pitchFamily="34" charset="0"/>
                <a:ea typeface="Times New Roman" pitchFamily="18" charset="0"/>
                <a:cs typeface="Arial" pitchFamily="34" charset="0"/>
              </a:rPr>
              <a:t>Musgrav</a:t>
            </a:r>
            <a:r>
              <a:rPr lang="es-ES_tradnl" dirty="0">
                <a:solidFill>
                  <a:prstClr val="black"/>
                </a:solidFill>
                <a:latin typeface="Arial" pitchFamily="34" charset="0"/>
                <a:ea typeface="Times New Roman" pitchFamily="18" charset="0"/>
                <a:cs typeface="Arial" pitchFamily="34" charset="0"/>
              </a:rPr>
              <a:t>, Richard –</a:t>
            </a:r>
            <a:r>
              <a:rPr lang="es-ES_tradnl" dirty="0" err="1">
                <a:solidFill>
                  <a:prstClr val="black"/>
                </a:solidFill>
                <a:latin typeface="Arial" pitchFamily="34" charset="0"/>
                <a:ea typeface="Times New Roman" pitchFamily="18" charset="0"/>
                <a:cs typeface="Arial" pitchFamily="34" charset="0"/>
              </a:rPr>
              <a:t>Peggy</a:t>
            </a:r>
            <a:r>
              <a:rPr lang="es-ES_tradnl" dirty="0">
                <a:solidFill>
                  <a:prstClr val="black"/>
                </a:solidFill>
                <a:latin typeface="Arial" pitchFamily="34" charset="0"/>
                <a:ea typeface="Times New Roman" pitchFamily="18" charset="0"/>
                <a:cs typeface="Arial" pitchFamily="34" charset="0"/>
              </a:rPr>
              <a:t>-, “Hacienda Pública” Teoría y Práctica, </a:t>
            </a:r>
            <a:r>
              <a:rPr lang="es-ES_tradnl" dirty="0" err="1">
                <a:solidFill>
                  <a:prstClr val="black"/>
                </a:solidFill>
                <a:latin typeface="Arial" pitchFamily="34" charset="0"/>
                <a:ea typeface="Times New Roman" pitchFamily="18" charset="0"/>
                <a:cs typeface="Arial" pitchFamily="34" charset="0"/>
              </a:rPr>
              <a:t>McGraw</a:t>
            </a:r>
            <a:r>
              <a:rPr lang="es-ES_tradnl" dirty="0">
                <a:solidFill>
                  <a:prstClr val="black"/>
                </a:solidFill>
                <a:latin typeface="Arial" pitchFamily="34" charset="0"/>
                <a:ea typeface="Times New Roman" pitchFamily="18" charset="0"/>
                <a:cs typeface="Arial" pitchFamily="34" charset="0"/>
              </a:rPr>
              <a:t> Hill. 1995.</a:t>
            </a:r>
          </a:p>
          <a:p>
            <a:pPr algn="just" eaLnBrk="0" fontAlgn="base" hangingPunct="0">
              <a:spcBef>
                <a:spcPct val="0"/>
              </a:spcBef>
              <a:spcAft>
                <a:spcPct val="0"/>
              </a:spcAft>
            </a:pPr>
            <a:endParaRPr lang="es-ES" dirty="0">
              <a:solidFill>
                <a:prstClr val="black"/>
              </a:solidFill>
              <a:latin typeface="Arial" pitchFamily="34" charset="0"/>
            </a:endParaRPr>
          </a:p>
          <a:p>
            <a:pPr algn="just" eaLnBrk="0" fontAlgn="base" hangingPunct="0">
              <a:spcBef>
                <a:spcPct val="0"/>
              </a:spcBef>
              <a:spcAft>
                <a:spcPct val="0"/>
              </a:spcAft>
            </a:pPr>
            <a:r>
              <a:rPr lang="es-ES_tradnl" dirty="0">
                <a:solidFill>
                  <a:prstClr val="black"/>
                </a:solidFill>
                <a:latin typeface="Arial" pitchFamily="34" charset="0"/>
                <a:ea typeface="Times New Roman" pitchFamily="18" charset="0"/>
                <a:cs typeface="Arial" pitchFamily="34" charset="0"/>
              </a:rPr>
              <a:t>Ministerio de Finanzas Pública. Sistema Integrado de Administración financiera y Control. “Bases Teóricas del Presupuesto por Programas”, Guatemala marzo 2001.</a:t>
            </a:r>
          </a:p>
          <a:p>
            <a:pPr algn="just" eaLnBrk="0" fontAlgn="base" hangingPunct="0">
              <a:spcBef>
                <a:spcPct val="0"/>
              </a:spcBef>
              <a:spcAft>
                <a:spcPct val="0"/>
              </a:spcAft>
            </a:pPr>
            <a:endParaRPr lang="es-ES" dirty="0">
              <a:solidFill>
                <a:prstClr val="black"/>
              </a:solidFill>
              <a:latin typeface="Arial" pitchFamily="34" charset="0"/>
            </a:endParaRPr>
          </a:p>
          <a:p>
            <a:pPr algn="just" eaLnBrk="0" fontAlgn="base" hangingPunct="0">
              <a:spcBef>
                <a:spcPct val="0"/>
              </a:spcBef>
              <a:spcAft>
                <a:spcPct val="0"/>
              </a:spcAft>
            </a:pPr>
            <a:r>
              <a:rPr lang="es-ES_tradnl" dirty="0" err="1">
                <a:solidFill>
                  <a:prstClr val="black"/>
                </a:solidFill>
                <a:latin typeface="Arial" pitchFamily="34" charset="0"/>
                <a:ea typeface="Times New Roman" pitchFamily="18" charset="0"/>
                <a:cs typeface="Arial" pitchFamily="34" charset="0"/>
              </a:rPr>
              <a:t>Macón</a:t>
            </a:r>
            <a:r>
              <a:rPr lang="es-ES_tradnl" dirty="0">
                <a:solidFill>
                  <a:prstClr val="black"/>
                </a:solidFill>
                <a:latin typeface="Arial" pitchFamily="34" charset="0"/>
                <a:ea typeface="Times New Roman" pitchFamily="18" charset="0"/>
                <a:cs typeface="Arial" pitchFamily="34" charset="0"/>
              </a:rPr>
              <a:t>, Economía del Sector Público, </a:t>
            </a:r>
            <a:r>
              <a:rPr lang="es-ES_tradnl" dirty="0" err="1">
                <a:solidFill>
                  <a:prstClr val="black"/>
                </a:solidFill>
                <a:latin typeface="Arial" pitchFamily="34" charset="0"/>
                <a:ea typeface="Times New Roman" pitchFamily="18" charset="0"/>
                <a:cs typeface="Arial" pitchFamily="34" charset="0"/>
              </a:rPr>
              <a:t>McGraw</a:t>
            </a:r>
            <a:r>
              <a:rPr lang="es-ES_tradnl" dirty="0">
                <a:solidFill>
                  <a:prstClr val="black"/>
                </a:solidFill>
                <a:latin typeface="Arial" pitchFamily="34" charset="0"/>
                <a:ea typeface="Times New Roman" pitchFamily="18" charset="0"/>
                <a:cs typeface="Arial" pitchFamily="34" charset="0"/>
              </a:rPr>
              <a:t> Hill, Colombia, 2002</a:t>
            </a:r>
            <a:endParaRPr lang="es-ES" dirty="0">
              <a:solidFill>
                <a:prstClr val="black"/>
              </a:solidFill>
              <a:latin typeface="Arial" pitchFamily="34" charset="0"/>
            </a:endParaRPr>
          </a:p>
          <a:p>
            <a:pPr algn="just" eaLnBrk="0" fontAlgn="base" hangingPunct="0">
              <a:spcBef>
                <a:spcPct val="0"/>
              </a:spcBef>
              <a:spcAft>
                <a:spcPct val="0"/>
              </a:spcAft>
            </a:pPr>
            <a:r>
              <a:rPr lang="es-ES_tradnl" dirty="0">
                <a:solidFill>
                  <a:prstClr val="black"/>
                </a:solidFill>
                <a:latin typeface="Arial" pitchFamily="34" charset="0"/>
                <a:ea typeface="Times New Roman" pitchFamily="18" charset="0"/>
                <a:cs typeface="Arial" pitchFamily="34" charset="0"/>
              </a:rPr>
              <a:t>Rosen, Harvey. Hacienda Pública. Quinta edición. </a:t>
            </a:r>
            <a:r>
              <a:rPr lang="es-ES_tradnl" dirty="0" err="1">
                <a:solidFill>
                  <a:prstClr val="black"/>
                </a:solidFill>
                <a:latin typeface="Arial" pitchFamily="34" charset="0"/>
                <a:ea typeface="Times New Roman" pitchFamily="18" charset="0"/>
                <a:cs typeface="Arial" pitchFamily="34" charset="0"/>
              </a:rPr>
              <a:t>McGraw</a:t>
            </a:r>
            <a:r>
              <a:rPr lang="es-ES_tradnl" dirty="0">
                <a:solidFill>
                  <a:prstClr val="black"/>
                </a:solidFill>
                <a:latin typeface="Arial" pitchFamily="34" charset="0"/>
                <a:ea typeface="Times New Roman" pitchFamily="18" charset="0"/>
                <a:cs typeface="Arial" pitchFamily="34" charset="0"/>
              </a:rPr>
              <a:t> Hill, Madrid, España, 2002</a:t>
            </a:r>
          </a:p>
          <a:p>
            <a:pPr algn="just" eaLnBrk="0" fontAlgn="base" hangingPunct="0">
              <a:spcBef>
                <a:spcPct val="0"/>
              </a:spcBef>
              <a:spcAft>
                <a:spcPct val="0"/>
              </a:spcAft>
            </a:pPr>
            <a:endParaRPr lang="es-ES" dirty="0">
              <a:solidFill>
                <a:prstClr val="black"/>
              </a:solidFill>
              <a:latin typeface="Arial" pitchFamily="34" charset="0"/>
            </a:endParaRPr>
          </a:p>
          <a:p>
            <a:pPr algn="just" eaLnBrk="0" fontAlgn="base" hangingPunct="0">
              <a:spcBef>
                <a:spcPct val="0"/>
              </a:spcBef>
              <a:spcAft>
                <a:spcPct val="0"/>
              </a:spcAft>
            </a:pPr>
            <a:r>
              <a:rPr lang="es-ES_tradnl" dirty="0" err="1">
                <a:solidFill>
                  <a:prstClr val="black"/>
                </a:solidFill>
                <a:latin typeface="Arial" pitchFamily="34" charset="0"/>
                <a:ea typeface="Times New Roman" pitchFamily="18" charset="0"/>
                <a:cs typeface="Arial" pitchFamily="34" charset="0"/>
              </a:rPr>
              <a:t>Samuelson</a:t>
            </a:r>
            <a:r>
              <a:rPr lang="es-ES_tradnl" dirty="0">
                <a:solidFill>
                  <a:prstClr val="black"/>
                </a:solidFill>
                <a:latin typeface="Arial" pitchFamily="34" charset="0"/>
                <a:ea typeface="Times New Roman" pitchFamily="18" charset="0"/>
                <a:cs typeface="Arial" pitchFamily="34" charset="0"/>
              </a:rPr>
              <a:t>, Paul. “Economía”. McGraw Hill 2000. Décimo Octava Edición.   </a:t>
            </a:r>
            <a:endParaRPr lang="es-ES_tradnl" dirty="0">
              <a:solidFill>
                <a:prstClr val="black"/>
              </a:solidFill>
              <a:latin typeface="Arial" pitchFamily="34" charset="0"/>
            </a:endParaRPr>
          </a:p>
        </p:txBody>
      </p:sp>
    </p:spTree>
    <p:extLst>
      <p:ext uri="{BB962C8B-B14F-4D97-AF65-F5344CB8AC3E}">
        <p14:creationId xmlns:p14="http://schemas.microsoft.com/office/powerpoint/2010/main" val="4220448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additive="base">
                                        <p:cTn id="2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4">
                                            <p:txEl>
                                              <p:pRg st="6" end="6"/>
                                            </p:txEl>
                                          </p:spTgt>
                                        </p:tgtEl>
                                        <p:attrNameLst>
                                          <p:attrName>style.visibility</p:attrName>
                                        </p:attrNameLst>
                                      </p:cBhvr>
                                      <p:to>
                                        <p:strVal val="visible"/>
                                      </p:to>
                                    </p:set>
                                    <p:anim calcmode="lin" valueType="num">
                                      <p:cBhvr additive="base">
                                        <p:cTn id="3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 calcmode="lin" valueType="num">
                                      <p:cBhvr additive="base">
                                        <p:cTn id="3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4">
                                            <p:txEl>
                                              <p:pRg st="10" end="10"/>
                                            </p:txEl>
                                          </p:spTgt>
                                        </p:tgtEl>
                                        <p:attrNameLst>
                                          <p:attrName>style.visibility</p:attrName>
                                        </p:attrNameLst>
                                      </p:cBhvr>
                                      <p:to>
                                        <p:strVal val="visible"/>
                                      </p:to>
                                    </p:set>
                                    <p:anim calcmode="lin" valueType="num">
                                      <p:cBhvr additive="base">
                                        <p:cTn id="45"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10" end="10"/>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4">
                                            <p:txEl>
                                              <p:pRg st="11" end="11"/>
                                            </p:txEl>
                                          </p:spTgt>
                                        </p:tgtEl>
                                        <p:attrNameLst>
                                          <p:attrName>style.visibility</p:attrName>
                                        </p:attrNameLst>
                                      </p:cBhvr>
                                      <p:to>
                                        <p:strVal val="visible"/>
                                      </p:to>
                                    </p:set>
                                    <p:anim calcmode="lin" valueType="num">
                                      <p:cBhvr additive="base">
                                        <p:cTn id="49"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13" end="13"/>
                                            </p:txEl>
                                          </p:spTgt>
                                        </p:tgtEl>
                                        <p:attrNameLst>
                                          <p:attrName>style.visibility</p:attrName>
                                        </p:attrNameLst>
                                      </p:cBhvr>
                                      <p:to>
                                        <p:strVal val="visible"/>
                                      </p:to>
                                    </p:set>
                                    <p:anim calcmode="lin" valueType="num">
                                      <p:cBhvr additive="base">
                                        <p:cTn id="55" dur="500" fill="hold"/>
                                        <p:tgtEl>
                                          <p:spTgt spid="4">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827584" y="582355"/>
            <a:ext cx="763284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tabLst>
                <a:tab pos="3429000" algn="l"/>
              </a:tabLst>
            </a:pPr>
            <a:r>
              <a:rPr lang="es-ES_tradnl" sz="2000" b="1" dirty="0">
                <a:solidFill>
                  <a:prstClr val="black"/>
                </a:solidFill>
                <a:latin typeface="Arial" pitchFamily="34" charset="0"/>
                <a:ea typeface="Times New Roman" pitchFamily="18" charset="0"/>
              </a:rPr>
              <a:t>UNIVERSIDAD DE SAN CARLOS DE GUATEMALA </a:t>
            </a:r>
            <a:endParaRPr lang="es-ES" sz="2000" dirty="0">
              <a:solidFill>
                <a:prstClr val="black"/>
              </a:solidFill>
              <a:latin typeface="Arial" pitchFamily="34" charset="0"/>
            </a:endParaRPr>
          </a:p>
          <a:p>
            <a:pPr algn="ctr" eaLnBrk="0" fontAlgn="base" hangingPunct="0">
              <a:spcBef>
                <a:spcPct val="0"/>
              </a:spcBef>
              <a:spcAft>
                <a:spcPct val="0"/>
              </a:spcAft>
              <a:tabLst>
                <a:tab pos="3429000" algn="l"/>
              </a:tabLst>
            </a:pPr>
            <a:r>
              <a:rPr lang="es-ES_tradnl" sz="2000" b="1" dirty="0">
                <a:solidFill>
                  <a:prstClr val="black"/>
                </a:solidFill>
                <a:latin typeface="Arial" pitchFamily="34" charset="0"/>
                <a:ea typeface="Times New Roman" pitchFamily="18" charset="0"/>
              </a:rPr>
              <a:t>FACULTAD DE CIENCIAS ECONÓMICAS</a:t>
            </a:r>
            <a:endParaRPr lang="es-ES" sz="2000" dirty="0">
              <a:solidFill>
                <a:prstClr val="black"/>
              </a:solidFill>
              <a:latin typeface="Arial" pitchFamily="34" charset="0"/>
            </a:endParaRPr>
          </a:p>
          <a:p>
            <a:pPr algn="ctr" eaLnBrk="0" fontAlgn="base" hangingPunct="0">
              <a:spcBef>
                <a:spcPct val="0"/>
              </a:spcBef>
              <a:spcAft>
                <a:spcPct val="0"/>
              </a:spcAft>
              <a:tabLst>
                <a:tab pos="3429000" algn="l"/>
              </a:tabLst>
            </a:pPr>
            <a:r>
              <a:rPr lang="es-ES_tradnl" sz="2000" b="1" dirty="0">
                <a:solidFill>
                  <a:prstClr val="black"/>
                </a:solidFill>
                <a:latin typeface="Arial" pitchFamily="34" charset="0"/>
                <a:ea typeface="Times New Roman" pitchFamily="18" charset="0"/>
              </a:rPr>
              <a:t>ESCUELA DE ECONOMÍA</a:t>
            </a:r>
          </a:p>
          <a:p>
            <a:pPr eaLnBrk="0" fontAlgn="base" hangingPunct="0">
              <a:spcBef>
                <a:spcPct val="0"/>
              </a:spcBef>
              <a:spcAft>
                <a:spcPct val="0"/>
              </a:spcAft>
              <a:tabLst>
                <a:tab pos="3429000" algn="l"/>
              </a:tabLst>
            </a:pPr>
            <a:endParaRPr lang="es-ES" sz="2000" dirty="0">
              <a:solidFill>
                <a:prstClr val="black"/>
              </a:solidFill>
              <a:latin typeface="Arial" pitchFamily="34" charset="0"/>
            </a:endParaRPr>
          </a:p>
          <a:p>
            <a:pPr eaLnBrk="0" fontAlgn="base" hangingPunct="0">
              <a:spcBef>
                <a:spcPct val="0"/>
              </a:spcBef>
              <a:spcAft>
                <a:spcPct val="0"/>
              </a:spcAft>
              <a:tabLst>
                <a:tab pos="3429000" algn="l"/>
              </a:tabLst>
            </a:pPr>
            <a:r>
              <a:rPr lang="es-ES_tradnl" sz="2000" b="1" dirty="0">
                <a:solidFill>
                  <a:prstClr val="black"/>
                </a:solidFill>
                <a:latin typeface="Arial" pitchFamily="34" charset="0"/>
                <a:ea typeface="Times New Roman" pitchFamily="18" charset="0"/>
              </a:rPr>
              <a:t>CURSO	FINANZAS PÚBLICAS</a:t>
            </a:r>
          </a:p>
          <a:p>
            <a:pPr eaLnBrk="0" fontAlgn="base" hangingPunct="0">
              <a:spcBef>
                <a:spcPct val="0"/>
              </a:spcBef>
              <a:spcAft>
                <a:spcPct val="0"/>
              </a:spcAft>
              <a:tabLst>
                <a:tab pos="3429000" algn="l"/>
              </a:tabLst>
            </a:pPr>
            <a:endParaRPr lang="es-ES" sz="2000" dirty="0">
              <a:solidFill>
                <a:prstClr val="black"/>
              </a:solidFill>
              <a:latin typeface="Arial" pitchFamily="34" charset="0"/>
            </a:endParaRPr>
          </a:p>
          <a:p>
            <a:pPr eaLnBrk="0" fontAlgn="base" hangingPunct="0">
              <a:spcBef>
                <a:spcPct val="0"/>
              </a:spcBef>
              <a:spcAft>
                <a:spcPct val="0"/>
              </a:spcAft>
              <a:tabLst>
                <a:tab pos="3429000" algn="l"/>
              </a:tabLst>
            </a:pPr>
            <a:r>
              <a:rPr lang="es-ES_tradnl" sz="2000" b="1" dirty="0">
                <a:solidFill>
                  <a:prstClr val="black"/>
                </a:solidFill>
                <a:latin typeface="Arial" pitchFamily="34" charset="0"/>
                <a:ea typeface="Times New Roman" pitchFamily="18" charset="0"/>
              </a:rPr>
              <a:t>CÓDIGO	08372</a:t>
            </a:r>
          </a:p>
          <a:p>
            <a:pPr eaLnBrk="0" fontAlgn="base" hangingPunct="0">
              <a:spcBef>
                <a:spcPct val="0"/>
              </a:spcBef>
              <a:spcAft>
                <a:spcPct val="0"/>
              </a:spcAft>
              <a:tabLst>
                <a:tab pos="3429000" algn="l"/>
              </a:tabLst>
            </a:pPr>
            <a:endParaRPr lang="es-ES" sz="2000" dirty="0">
              <a:solidFill>
                <a:prstClr val="black"/>
              </a:solidFill>
              <a:latin typeface="Arial" pitchFamily="34" charset="0"/>
            </a:endParaRPr>
          </a:p>
          <a:p>
            <a:pPr eaLnBrk="0" fontAlgn="base" hangingPunct="0">
              <a:spcBef>
                <a:spcPct val="0"/>
              </a:spcBef>
              <a:spcAft>
                <a:spcPct val="0"/>
              </a:spcAft>
              <a:tabLst>
                <a:tab pos="3429000" algn="l"/>
              </a:tabLst>
            </a:pPr>
            <a:r>
              <a:rPr lang="es-ES_tradnl" sz="2000" b="1" dirty="0">
                <a:solidFill>
                  <a:prstClr val="black"/>
                </a:solidFill>
                <a:latin typeface="Arial" pitchFamily="34" charset="0"/>
                <a:ea typeface="Times New Roman" pitchFamily="18" charset="0"/>
              </a:rPr>
              <a:t>SEMESTRE	OCTAVO</a:t>
            </a:r>
          </a:p>
          <a:p>
            <a:pPr eaLnBrk="0" fontAlgn="base" hangingPunct="0">
              <a:spcBef>
                <a:spcPct val="0"/>
              </a:spcBef>
              <a:spcAft>
                <a:spcPct val="0"/>
              </a:spcAft>
              <a:tabLst>
                <a:tab pos="3429000" algn="l"/>
              </a:tabLst>
            </a:pPr>
            <a:endParaRPr lang="es-ES" sz="2000" dirty="0">
              <a:solidFill>
                <a:prstClr val="black"/>
              </a:solidFill>
              <a:latin typeface="Arial" pitchFamily="34" charset="0"/>
            </a:endParaRPr>
          </a:p>
          <a:p>
            <a:pPr eaLnBrk="0" fontAlgn="base" hangingPunct="0">
              <a:spcBef>
                <a:spcPct val="0"/>
              </a:spcBef>
              <a:spcAft>
                <a:spcPct val="0"/>
              </a:spcAft>
              <a:tabLst>
                <a:tab pos="3429000" algn="l"/>
              </a:tabLst>
            </a:pPr>
            <a:r>
              <a:rPr lang="es-ES_tradnl" sz="2000" b="1" dirty="0">
                <a:solidFill>
                  <a:prstClr val="black"/>
                </a:solidFill>
                <a:latin typeface="Arial" pitchFamily="34" charset="0"/>
                <a:ea typeface="Times New Roman" pitchFamily="18" charset="0"/>
              </a:rPr>
              <a:t>AÑO	Segundo Semestre 2017</a:t>
            </a:r>
          </a:p>
          <a:p>
            <a:pPr eaLnBrk="0" fontAlgn="base" hangingPunct="0">
              <a:spcBef>
                <a:spcPct val="0"/>
              </a:spcBef>
              <a:spcAft>
                <a:spcPct val="0"/>
              </a:spcAft>
              <a:tabLst>
                <a:tab pos="3429000" algn="l"/>
              </a:tabLst>
            </a:pPr>
            <a:endParaRPr lang="es-ES" sz="2000" dirty="0">
              <a:solidFill>
                <a:prstClr val="black"/>
              </a:solidFill>
              <a:latin typeface="Arial" pitchFamily="34" charset="0"/>
            </a:endParaRPr>
          </a:p>
          <a:p>
            <a:pPr eaLnBrk="0" fontAlgn="base" hangingPunct="0">
              <a:spcBef>
                <a:spcPct val="0"/>
              </a:spcBef>
              <a:spcAft>
                <a:spcPct val="0"/>
              </a:spcAft>
              <a:tabLst>
                <a:tab pos="3429000" algn="l"/>
              </a:tabLst>
            </a:pPr>
            <a:r>
              <a:rPr lang="es-ES" sz="2000" b="1" dirty="0">
                <a:solidFill>
                  <a:prstClr val="black"/>
                </a:solidFill>
                <a:latin typeface="Arial" pitchFamily="34" charset="0"/>
              </a:rPr>
              <a:t>PROFESOR	Oscar Erasmo Velásquez Rivera</a:t>
            </a:r>
          </a:p>
          <a:p>
            <a:pPr eaLnBrk="0" fontAlgn="base" hangingPunct="0">
              <a:spcBef>
                <a:spcPct val="0"/>
              </a:spcBef>
              <a:spcAft>
                <a:spcPct val="0"/>
              </a:spcAft>
              <a:tabLst>
                <a:tab pos="3429000" algn="l"/>
              </a:tabLst>
            </a:pPr>
            <a:endParaRPr lang="es-ES" sz="2000" b="1" dirty="0">
              <a:solidFill>
                <a:prstClr val="black"/>
              </a:solidFill>
              <a:latin typeface="Arial" pitchFamily="34" charset="0"/>
            </a:endParaRPr>
          </a:p>
          <a:p>
            <a:pPr eaLnBrk="0" fontAlgn="base" hangingPunct="0">
              <a:spcBef>
                <a:spcPct val="0"/>
              </a:spcBef>
              <a:spcAft>
                <a:spcPct val="0"/>
              </a:spcAft>
              <a:tabLst>
                <a:tab pos="3429000" algn="l"/>
              </a:tabLst>
            </a:pPr>
            <a:r>
              <a:rPr lang="es-ES" sz="2000" b="1" dirty="0">
                <a:solidFill>
                  <a:prstClr val="black"/>
                </a:solidFill>
                <a:latin typeface="Arial" pitchFamily="34" charset="0"/>
              </a:rPr>
              <a:t>AUXILIAR	María de Los Ángeles Estrada 	Cardona</a:t>
            </a:r>
          </a:p>
          <a:p>
            <a:pPr eaLnBrk="0" fontAlgn="base" hangingPunct="0">
              <a:spcBef>
                <a:spcPct val="0"/>
              </a:spcBef>
              <a:spcAft>
                <a:spcPct val="0"/>
              </a:spcAft>
              <a:tabLst>
                <a:tab pos="3429000" algn="l"/>
              </a:tabLst>
            </a:pPr>
            <a:endParaRPr lang="es-ES_tradnl" sz="2000" dirty="0">
              <a:solidFill>
                <a:prstClr val="black"/>
              </a:solidFill>
              <a:latin typeface="Arial" pitchFamily="34" charset="0"/>
            </a:endParaRPr>
          </a:p>
        </p:txBody>
      </p:sp>
    </p:spTree>
    <p:extLst>
      <p:ext uri="{BB962C8B-B14F-4D97-AF65-F5344CB8AC3E}">
        <p14:creationId xmlns:p14="http://schemas.microsoft.com/office/powerpoint/2010/main" val="1988120685"/>
      </p:ext>
    </p:extLst>
  </p:cSld>
  <p:clrMapOvr>
    <a:masterClrMapping/>
  </p:clrMapOvr>
  <p:transition advTm="5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5"/>
                                        </p:tgtEl>
                                        <p:attrNameLst>
                                          <p:attrName>style.visibility</p:attrName>
                                        </p:attrNameLst>
                                      </p:cBhvr>
                                      <p:to>
                                        <p:strVal val="visible"/>
                                      </p:to>
                                    </p:set>
                                    <p:anim calcmode="lin" valueType="num">
                                      <p:cBhvr additive="base">
                                        <p:cTn id="7" dur="500" fill="hold"/>
                                        <p:tgtEl>
                                          <p:spTgt spid="21505"/>
                                        </p:tgtEl>
                                        <p:attrNameLst>
                                          <p:attrName>ppt_x</p:attrName>
                                        </p:attrNameLst>
                                      </p:cBhvr>
                                      <p:tavLst>
                                        <p:tav tm="0">
                                          <p:val>
                                            <p:strVal val="#ppt_x"/>
                                          </p:val>
                                        </p:tav>
                                        <p:tav tm="100000">
                                          <p:val>
                                            <p:strVal val="#ppt_x"/>
                                          </p:val>
                                        </p:tav>
                                      </p:tavLst>
                                    </p:anim>
                                    <p:anim calcmode="lin" valueType="num">
                                      <p:cBhvr additive="base">
                                        <p:cTn id="8" dur="500" fill="hold"/>
                                        <p:tgtEl>
                                          <p:spTgt spid="215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32792" y="332656"/>
            <a:ext cx="7467600" cy="594320"/>
          </a:xfrm>
        </p:spPr>
        <p:txBody>
          <a:bodyPr>
            <a:noAutofit/>
          </a:bodyPr>
          <a:lstStyle/>
          <a:p>
            <a:pPr algn="ctr"/>
            <a:r>
              <a:rPr lang="es-GT" sz="3600" dirty="0" smtClean="0">
                <a:solidFill>
                  <a:schemeClr val="tx1"/>
                </a:solidFill>
                <a:effectLst>
                  <a:outerShdw blurRad="38100" dist="38100" dir="2700000" algn="tl">
                    <a:srgbClr val="000000">
                      <a:alpha val="43137"/>
                    </a:srgbClr>
                  </a:outerShdw>
                </a:effectLst>
              </a:rPr>
              <a:t>PROGRAMA DE ACTIVIDADES</a:t>
            </a:r>
            <a:endParaRPr lang="es-ES" sz="3600" dirty="0">
              <a:solidFill>
                <a:schemeClr val="tx1"/>
              </a:solidFill>
              <a:effectLst>
                <a:outerShdw blurRad="38100" dist="38100" dir="2700000" algn="tl">
                  <a:srgbClr val="000000">
                    <a:alpha val="43137"/>
                  </a:srgbClr>
                </a:outerShdw>
              </a:effectLst>
            </a:endParaRPr>
          </a:p>
        </p:txBody>
      </p:sp>
      <p:sp>
        <p:nvSpPr>
          <p:cNvPr id="2049" name="Rectangle 1"/>
          <p:cNvSpPr>
            <a:spLocks noChangeArrowheads="1"/>
          </p:cNvSpPr>
          <p:nvPr/>
        </p:nvSpPr>
        <p:spPr bwMode="auto">
          <a:xfrm>
            <a:off x="827584" y="1063770"/>
            <a:ext cx="7632848"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00050" indent="-400050" algn="ctr" fontAlgn="base">
              <a:spcBef>
                <a:spcPct val="0"/>
              </a:spcBef>
              <a:spcAft>
                <a:spcPct val="0"/>
              </a:spcAft>
              <a:buFontTx/>
              <a:buAutoNum type="romanUcPeriod"/>
              <a:tabLst>
                <a:tab pos="685800" algn="l"/>
              </a:tabLst>
            </a:pPr>
            <a:r>
              <a:rPr lang="es-ES_tradnl" b="1" dirty="0">
                <a:solidFill>
                  <a:prstClr val="black"/>
                </a:solidFill>
                <a:latin typeface="Arial" pitchFamily="34" charset="0"/>
                <a:ea typeface="Times New Roman" pitchFamily="18" charset="0"/>
                <a:cs typeface="Arial" pitchFamily="34" charset="0"/>
              </a:rPr>
              <a:t>FIN DE LA UNIVERSIDAD DE SAN CARLOS DE GUATEMALA</a:t>
            </a:r>
          </a:p>
          <a:p>
            <a:pPr algn="just" fontAlgn="base">
              <a:spcBef>
                <a:spcPct val="0"/>
              </a:spcBef>
              <a:spcAft>
                <a:spcPct val="0"/>
              </a:spcAft>
              <a:tabLst>
                <a:tab pos="685800" algn="l"/>
              </a:tabLst>
            </a:pPr>
            <a:endParaRPr lang="es-ES" dirty="0">
              <a:solidFill>
                <a:prstClr val="black"/>
              </a:solidFill>
              <a:latin typeface="Arial" pitchFamily="34" charset="0"/>
            </a:endParaRPr>
          </a:p>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Articulo 5º.  El fin fundamental de la Universidad de San Carlos de Guatemala es el de elevar el nivel espiritual de los habitantes de la república, promoviendo, conservado, difundiendo y transformado la cultura.</a:t>
            </a:r>
          </a:p>
          <a:p>
            <a:pPr algn="just" eaLnBrk="0" fontAlgn="base" hangingPunct="0">
              <a:spcBef>
                <a:spcPct val="0"/>
              </a:spcBef>
              <a:spcAft>
                <a:spcPct val="0"/>
              </a:spcAft>
              <a:tabLst>
                <a:tab pos="685800" algn="l"/>
              </a:tabLst>
            </a:pPr>
            <a:endParaRPr lang="es-ES" dirty="0">
              <a:solidFill>
                <a:prstClr val="black"/>
              </a:solidFill>
              <a:latin typeface="Arial" pitchFamily="34" charset="0"/>
            </a:endParaRPr>
          </a:p>
          <a:p>
            <a:pPr algn="ctr" eaLnBrk="0" fontAlgn="base" hangingPunct="0">
              <a:spcBef>
                <a:spcPct val="0"/>
              </a:spcBef>
              <a:spcAft>
                <a:spcPct val="0"/>
              </a:spcAft>
              <a:tabLst>
                <a:tab pos="685800" algn="l"/>
              </a:tabLst>
            </a:pPr>
            <a:r>
              <a:rPr lang="es-ES_tradnl" b="1" dirty="0">
                <a:solidFill>
                  <a:prstClr val="black"/>
                </a:solidFill>
                <a:latin typeface="Arial" pitchFamily="34" charset="0"/>
                <a:ea typeface="Times New Roman" pitchFamily="18" charset="0"/>
                <a:cs typeface="Arial" pitchFamily="34" charset="0"/>
              </a:rPr>
              <a:t>II. OBJETIVO GENERAL DE LA FACULTAD DE CIENCIAS ECONÓMICAS</a:t>
            </a:r>
          </a:p>
          <a:p>
            <a:pPr algn="just" eaLnBrk="0" fontAlgn="base" hangingPunct="0">
              <a:spcBef>
                <a:spcPct val="0"/>
              </a:spcBef>
              <a:spcAft>
                <a:spcPct val="0"/>
              </a:spcAft>
              <a:tabLst>
                <a:tab pos="685800" algn="l"/>
              </a:tabLst>
            </a:pPr>
            <a:endParaRPr lang="es-ES" dirty="0">
              <a:solidFill>
                <a:prstClr val="black"/>
              </a:solidFill>
              <a:latin typeface="Arial" pitchFamily="34" charset="0"/>
            </a:endParaRPr>
          </a:p>
          <a:p>
            <a:pPr algn="just" eaLnBrk="0" fontAlgn="base" hangingPunct="0">
              <a:spcBef>
                <a:spcPct val="0"/>
              </a:spcBef>
              <a:spcAft>
                <a:spcPct val="0"/>
              </a:spcAft>
              <a:tabLst>
                <a:tab pos="685800" algn="l"/>
              </a:tabLst>
            </a:pPr>
            <a:r>
              <a:rPr lang="es-ES_tradnl" dirty="0">
                <a:solidFill>
                  <a:prstClr val="black"/>
                </a:solidFill>
                <a:latin typeface="Arial" pitchFamily="34" charset="0"/>
                <a:ea typeface="Times New Roman" pitchFamily="18" charset="0"/>
                <a:cs typeface="Arial" pitchFamily="34" charset="0"/>
              </a:rPr>
              <a:t>El objetivo general de la enseñanza de la Facultad de Ciencias Económicas es dar al profesional el conocimiento de la teoría que corresponde a la carrera que estudia, para ponerlo en condiciones de conocer las medidas que tiendan a resolver problemas nacionales, los cuales están relacionados con la urgencia de modificar la estructura económica y social del país, a fin de que la población guatemalteca pueda gozar de los beneficios que resultan de una adecuada y eficiente combinación de los recursos orientados hacia la política congruente y sistemática de desarrollo económico y social.</a:t>
            </a:r>
            <a:endParaRPr lang="es-ES" dirty="0">
              <a:solidFill>
                <a:prstClr val="black"/>
              </a:solidFill>
              <a:latin typeface="Arial" pitchFamily="34" charset="0"/>
            </a:endParaRPr>
          </a:p>
        </p:txBody>
      </p:sp>
    </p:spTree>
    <p:extLst>
      <p:ext uri="{BB962C8B-B14F-4D97-AF65-F5344CB8AC3E}">
        <p14:creationId xmlns:p14="http://schemas.microsoft.com/office/powerpoint/2010/main" val="1598307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49">
                                            <p:txEl>
                                              <p:pRg st="0" end="0"/>
                                            </p:txEl>
                                          </p:spTgt>
                                        </p:tgtEl>
                                        <p:attrNameLst>
                                          <p:attrName>style.visibility</p:attrName>
                                        </p:attrNameLst>
                                      </p:cBhvr>
                                      <p:to>
                                        <p:strVal val="visible"/>
                                      </p:to>
                                    </p:set>
                                    <p:anim calcmode="lin" valueType="num">
                                      <p:cBhvr additive="base">
                                        <p:cTn id="13" dur="500" fill="hold"/>
                                        <p:tgtEl>
                                          <p:spTgt spid="204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049">
                                            <p:txEl>
                                              <p:pRg st="2" end="2"/>
                                            </p:txEl>
                                          </p:spTgt>
                                        </p:tgtEl>
                                        <p:attrNameLst>
                                          <p:attrName>style.visibility</p:attrName>
                                        </p:attrNameLst>
                                      </p:cBhvr>
                                      <p:to>
                                        <p:strVal val="visible"/>
                                      </p:to>
                                    </p:set>
                                    <p:anim calcmode="lin" valueType="num">
                                      <p:cBhvr additive="base">
                                        <p:cTn id="19" dur="500" fill="hold"/>
                                        <p:tgtEl>
                                          <p:spTgt spid="204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049">
                                            <p:txEl>
                                              <p:pRg st="4" end="4"/>
                                            </p:txEl>
                                          </p:spTgt>
                                        </p:tgtEl>
                                        <p:attrNameLst>
                                          <p:attrName>style.visibility</p:attrName>
                                        </p:attrNameLst>
                                      </p:cBhvr>
                                      <p:to>
                                        <p:strVal val="visible"/>
                                      </p:to>
                                    </p:set>
                                    <p:anim calcmode="lin" valueType="num">
                                      <p:cBhvr additive="base">
                                        <p:cTn id="25" dur="500" fill="hold"/>
                                        <p:tgtEl>
                                          <p:spTgt spid="204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04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049">
                                            <p:txEl>
                                              <p:pRg st="6" end="6"/>
                                            </p:txEl>
                                          </p:spTgt>
                                        </p:tgtEl>
                                        <p:attrNameLst>
                                          <p:attrName>style.visibility</p:attrName>
                                        </p:attrNameLst>
                                      </p:cBhvr>
                                      <p:to>
                                        <p:strVal val="visible"/>
                                      </p:to>
                                    </p:set>
                                    <p:anim calcmode="lin" valueType="num">
                                      <p:cBhvr additive="base">
                                        <p:cTn id="31" dur="500" fill="hold"/>
                                        <p:tgtEl>
                                          <p:spTgt spid="204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04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435044"/>
            <a:ext cx="7467600" cy="936104"/>
          </a:xfrm>
        </p:spPr>
        <p:txBody>
          <a:bodyPr>
            <a:normAutofit fontScale="90000"/>
          </a:bodyPr>
          <a:lstStyle/>
          <a:p>
            <a:pPr lvl="0"/>
            <a:r>
              <a:rPr kumimoji="0" lang="es-ES_tradnl"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DESCRIPCION DEL CURSO</a:t>
            </a:r>
            <a:endParaRPr lang="es-ES" dirty="0">
              <a:solidFill>
                <a:schemeClr val="tx1"/>
              </a:solidFill>
              <a:effectLst>
                <a:outerShdw blurRad="38100" dist="38100" dir="2700000" algn="tl">
                  <a:srgbClr val="000000">
                    <a:alpha val="43137"/>
                  </a:srgbClr>
                </a:outerShdw>
              </a:effectLst>
            </a:endParaRPr>
          </a:p>
        </p:txBody>
      </p:sp>
      <p:sp>
        <p:nvSpPr>
          <p:cNvPr id="1025" name="Rectangle 1"/>
          <p:cNvSpPr>
            <a:spLocks noChangeArrowheads="1"/>
          </p:cNvSpPr>
          <p:nvPr/>
        </p:nvSpPr>
        <p:spPr bwMode="auto">
          <a:xfrm>
            <a:off x="539552" y="1412776"/>
            <a:ext cx="8136904"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tabLst>
                <a:tab pos="685800" algn="l"/>
              </a:tabLst>
            </a:pPr>
            <a:r>
              <a:rPr lang="es-ES" sz="1600" dirty="0">
                <a:solidFill>
                  <a:prstClr val="black"/>
                </a:solidFill>
                <a:latin typeface="Arial" pitchFamily="34" charset="0"/>
              </a:rPr>
              <a:t>Hoy día se tiene e</a:t>
            </a:r>
            <a:r>
              <a:rPr lang="es-ES_tradnl" sz="1600" dirty="0">
                <a:solidFill>
                  <a:prstClr val="black"/>
                </a:solidFill>
                <a:latin typeface="Arial" pitchFamily="34" charset="0"/>
                <a:ea typeface="Times New Roman" pitchFamily="18" charset="0"/>
                <a:cs typeface="Arial" pitchFamily="34" charset="0"/>
              </a:rPr>
              <a:t>l reconocimiento de que la economía capitalista “moderna” es en consecuencia un sistema mixto en el que la fuerzas públicas y privadas interactúan de forma total; de hecho, el sistema económico no es público ni privado, sino que supone la combinación de los dos sectores.</a:t>
            </a:r>
          </a:p>
          <a:p>
            <a:pPr algn="just" eaLnBrk="0" fontAlgn="base" hangingPunct="0">
              <a:spcBef>
                <a:spcPct val="0"/>
              </a:spcBef>
              <a:spcAft>
                <a:spcPct val="0"/>
              </a:spcAft>
              <a:tabLst>
                <a:tab pos="685800" algn="l"/>
              </a:tabLst>
            </a:pPr>
            <a:endParaRPr lang="es-ES" sz="1600" dirty="0">
              <a:solidFill>
                <a:prstClr val="black"/>
              </a:solidFill>
              <a:latin typeface="Arial" pitchFamily="34" charset="0"/>
            </a:endParaRPr>
          </a:p>
          <a:p>
            <a:pPr algn="just" eaLnBrk="0" fontAlgn="base" hangingPunct="0">
              <a:spcBef>
                <a:spcPct val="0"/>
              </a:spcBef>
              <a:spcAft>
                <a:spcPct val="0"/>
              </a:spcAft>
              <a:tabLst>
                <a:tab pos="685800" algn="l"/>
              </a:tabLst>
            </a:pPr>
            <a:r>
              <a:rPr lang="es-ES_tradnl" sz="1600" dirty="0">
                <a:solidFill>
                  <a:prstClr val="black"/>
                </a:solidFill>
                <a:latin typeface="Arial" pitchFamily="34" charset="0"/>
                <a:ea typeface="Times New Roman" pitchFamily="18" charset="0"/>
                <a:cs typeface="Arial" pitchFamily="34" charset="0"/>
              </a:rPr>
              <a:t>El curso Finanzas Públicas tiene como finalidad introducir al estudiante en el estudio de la hacienda pública, sus antecedentes, los aportes de las diferentes doctrinas económicas, la teoría de los impuestos y gastos, las cuentas consolidadas del gobierno central, la política fiscal; su aplicación y sus relaciones con el entorno económico y social, es decir que se tratará en todo momento de analizar los vínculos que se dan entre la empresa, los individuos y las distintas áreas del medio económico.</a:t>
            </a:r>
          </a:p>
          <a:p>
            <a:pPr algn="just" eaLnBrk="0" fontAlgn="base" hangingPunct="0">
              <a:spcBef>
                <a:spcPct val="0"/>
              </a:spcBef>
              <a:spcAft>
                <a:spcPct val="0"/>
              </a:spcAft>
              <a:tabLst>
                <a:tab pos="685800" algn="l"/>
              </a:tabLst>
            </a:pPr>
            <a:endParaRPr lang="es-ES" sz="1600" dirty="0">
              <a:solidFill>
                <a:prstClr val="black"/>
              </a:solidFill>
              <a:latin typeface="Arial" pitchFamily="34" charset="0"/>
            </a:endParaRPr>
          </a:p>
          <a:p>
            <a:pPr algn="just" eaLnBrk="0" fontAlgn="base" hangingPunct="0">
              <a:spcBef>
                <a:spcPct val="0"/>
              </a:spcBef>
              <a:spcAft>
                <a:spcPct val="0"/>
              </a:spcAft>
              <a:tabLst>
                <a:tab pos="685800" algn="l"/>
              </a:tabLst>
            </a:pPr>
            <a:r>
              <a:rPr lang="es-ES_tradnl" sz="1600" dirty="0">
                <a:solidFill>
                  <a:prstClr val="black"/>
                </a:solidFill>
                <a:latin typeface="Arial" pitchFamily="34" charset="0"/>
                <a:ea typeface="Times New Roman" pitchFamily="18" charset="0"/>
                <a:cs typeface="Arial" pitchFamily="34" charset="0"/>
              </a:rPr>
              <a:t>El conocimiento de estos temas es esencial dada la coyuntura económica nacional, en la que la situación fiscal viene a ser el punto más débil de la economía guatemalteca y donde la acción del Gobierno afecta sensiblemente a todos los agentes económicos.</a:t>
            </a:r>
          </a:p>
          <a:p>
            <a:pPr algn="just" eaLnBrk="0" fontAlgn="base" hangingPunct="0">
              <a:spcBef>
                <a:spcPct val="0"/>
              </a:spcBef>
              <a:spcAft>
                <a:spcPct val="0"/>
              </a:spcAft>
              <a:tabLst>
                <a:tab pos="685800" algn="l"/>
              </a:tabLst>
            </a:pPr>
            <a:endParaRPr lang="es-ES" sz="1600" dirty="0">
              <a:solidFill>
                <a:prstClr val="black"/>
              </a:solidFill>
              <a:latin typeface="Arial" pitchFamily="34" charset="0"/>
            </a:endParaRPr>
          </a:p>
          <a:p>
            <a:pPr algn="just" eaLnBrk="0" fontAlgn="base" hangingPunct="0">
              <a:spcBef>
                <a:spcPct val="0"/>
              </a:spcBef>
              <a:spcAft>
                <a:spcPct val="0"/>
              </a:spcAft>
              <a:tabLst>
                <a:tab pos="685800" algn="l"/>
              </a:tabLst>
            </a:pPr>
            <a:r>
              <a:rPr lang="es-ES_tradnl" sz="1600" dirty="0">
                <a:solidFill>
                  <a:prstClr val="black"/>
                </a:solidFill>
                <a:latin typeface="Arial" pitchFamily="34" charset="0"/>
                <a:ea typeface="Times New Roman" pitchFamily="18" charset="0"/>
                <a:cs typeface="Arial" pitchFamily="34" charset="0"/>
              </a:rPr>
              <a:t>Como se observa, el curso es de gran aplicabilidad, pues le provee una serie de herramientas necesarias para evaluar y predecir importantes variables que influyen en el comportamiento de la actividad económica y social. </a:t>
            </a:r>
            <a:endParaRPr lang="es-ES_tradnl" sz="1600" dirty="0">
              <a:solidFill>
                <a:prstClr val="black"/>
              </a:solidFill>
              <a:latin typeface="Arial" pitchFamily="34" charset="0"/>
            </a:endParaRPr>
          </a:p>
        </p:txBody>
      </p:sp>
    </p:spTree>
    <p:extLst>
      <p:ext uri="{BB962C8B-B14F-4D97-AF65-F5344CB8AC3E}">
        <p14:creationId xmlns:p14="http://schemas.microsoft.com/office/powerpoint/2010/main" val="3772553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5">
                                            <p:txEl>
                                              <p:pRg st="0" end="0"/>
                                            </p:txEl>
                                          </p:spTgt>
                                        </p:tgtEl>
                                        <p:attrNameLst>
                                          <p:attrName>style.visibility</p:attrName>
                                        </p:attrNameLst>
                                      </p:cBhvr>
                                      <p:to>
                                        <p:strVal val="visible"/>
                                      </p:to>
                                    </p:set>
                                    <p:anim calcmode="lin" valueType="num">
                                      <p:cBhvr additive="base">
                                        <p:cTn id="13" dur="500" fill="hold"/>
                                        <p:tgtEl>
                                          <p:spTgt spid="102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5">
                                            <p:txEl>
                                              <p:pRg st="2" end="2"/>
                                            </p:txEl>
                                          </p:spTgt>
                                        </p:tgtEl>
                                        <p:attrNameLst>
                                          <p:attrName>style.visibility</p:attrName>
                                        </p:attrNameLst>
                                      </p:cBhvr>
                                      <p:to>
                                        <p:strVal val="visible"/>
                                      </p:to>
                                    </p:set>
                                    <p:anim calcmode="lin" valueType="num">
                                      <p:cBhvr additive="base">
                                        <p:cTn id="19" dur="500" fill="hold"/>
                                        <p:tgtEl>
                                          <p:spTgt spid="102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25">
                                            <p:txEl>
                                              <p:pRg st="4" end="4"/>
                                            </p:txEl>
                                          </p:spTgt>
                                        </p:tgtEl>
                                        <p:attrNameLst>
                                          <p:attrName>style.visibility</p:attrName>
                                        </p:attrNameLst>
                                      </p:cBhvr>
                                      <p:to>
                                        <p:strVal val="visible"/>
                                      </p:to>
                                    </p:set>
                                    <p:anim calcmode="lin" valueType="num">
                                      <p:cBhvr additive="base">
                                        <p:cTn id="25" dur="500" fill="hold"/>
                                        <p:tgtEl>
                                          <p:spTgt spid="102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25">
                                            <p:txEl>
                                              <p:pRg st="6" end="6"/>
                                            </p:txEl>
                                          </p:spTgt>
                                        </p:tgtEl>
                                        <p:attrNameLst>
                                          <p:attrName>style.visibility</p:attrName>
                                        </p:attrNameLst>
                                      </p:cBhvr>
                                      <p:to>
                                        <p:strVal val="visible"/>
                                      </p:to>
                                    </p:set>
                                    <p:anim calcmode="lin" valueType="num">
                                      <p:cBhvr additive="base">
                                        <p:cTn id="31" dur="500" fill="hold"/>
                                        <p:tgtEl>
                                          <p:spTgt spid="102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0614" y="327794"/>
            <a:ext cx="7467600" cy="868958"/>
          </a:xfrm>
        </p:spPr>
        <p:txBody>
          <a:bodyPr>
            <a:normAutofit/>
          </a:bodyPr>
          <a:lstStyle/>
          <a:p>
            <a:pPr lvl="0"/>
            <a:r>
              <a:rPr kumimoji="0" lang="es-ES_tradnl"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IV.</a:t>
            </a:r>
            <a:r>
              <a:rPr kumimoji="0" lang="es-ES_tradnl" sz="2800" b="1"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es-ES_tradnl" sz="2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OBJETIVOS DEL CURSO</a:t>
            </a:r>
            <a:endParaRPr lang="es-ES" sz="2800" dirty="0">
              <a:solidFill>
                <a:schemeClr val="tx1"/>
              </a:solidFill>
              <a:effectLst>
                <a:outerShdw blurRad="38100" dist="38100" dir="2700000" algn="tl">
                  <a:srgbClr val="000000">
                    <a:alpha val="43137"/>
                  </a:srgbClr>
                </a:outerShdw>
              </a:effectLst>
            </a:endParaRPr>
          </a:p>
        </p:txBody>
      </p:sp>
      <p:sp>
        <p:nvSpPr>
          <p:cNvPr id="16385" name="Rectangle 1"/>
          <p:cNvSpPr>
            <a:spLocks noChangeArrowheads="1"/>
          </p:cNvSpPr>
          <p:nvPr/>
        </p:nvSpPr>
        <p:spPr bwMode="auto">
          <a:xfrm>
            <a:off x="611560" y="1256269"/>
            <a:ext cx="806489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eaLnBrk="0" fontAlgn="base" hangingPunct="0">
              <a:spcBef>
                <a:spcPct val="0"/>
              </a:spcBef>
              <a:spcAft>
                <a:spcPct val="0"/>
              </a:spcAft>
              <a:buFont typeface="+mj-lt"/>
              <a:buAutoNum type="arabicPeriod"/>
              <a:tabLst>
                <a:tab pos="457200" algn="l"/>
              </a:tabLst>
            </a:pPr>
            <a:r>
              <a:rPr lang="es-ES" sz="1600" b="1" dirty="0">
                <a:solidFill>
                  <a:prstClr val="black"/>
                </a:solidFill>
                <a:latin typeface="Arial" pitchFamily="34" charset="0"/>
              </a:rPr>
              <a:t>GENERAL</a:t>
            </a:r>
          </a:p>
          <a:p>
            <a:pPr eaLnBrk="0" fontAlgn="base" hangingPunct="0">
              <a:spcBef>
                <a:spcPct val="0"/>
              </a:spcBef>
              <a:spcAft>
                <a:spcPct val="0"/>
              </a:spcAft>
              <a:tabLst>
                <a:tab pos="457200" algn="l"/>
              </a:tabLst>
            </a:pPr>
            <a:endParaRPr lang="es-ES" sz="1600" b="1" dirty="0">
              <a:solidFill>
                <a:prstClr val="black"/>
              </a:solidFill>
              <a:latin typeface="Arial" pitchFamily="34" charset="0"/>
            </a:endParaRPr>
          </a:p>
          <a:p>
            <a:pPr algn="just" eaLnBrk="0" fontAlgn="base" hangingPunct="0">
              <a:spcBef>
                <a:spcPct val="0"/>
              </a:spcBef>
              <a:spcAft>
                <a:spcPct val="0"/>
              </a:spcAft>
              <a:tabLst>
                <a:tab pos="457200" algn="l"/>
              </a:tabLst>
            </a:pPr>
            <a:r>
              <a:rPr lang="es-GT" sz="1600" dirty="0">
                <a:solidFill>
                  <a:prstClr val="black"/>
                </a:solidFill>
                <a:latin typeface="Arial" pitchFamily="34" charset="0"/>
              </a:rPr>
              <a:t>Al aprobar el curso el estudiante habrá alcanzado el conocimiento sobre la función económica del Estado, el presupuesto nacional, los bienes públicos, la privatización, las externalidades, la incidencia del gasto público, principios y objetivos de tributación, déficit público, la deuda pública, la política fiscal, entre otros puntos, todos aplicados a la realidad nacional.</a:t>
            </a:r>
          </a:p>
          <a:p>
            <a:pPr eaLnBrk="0" fontAlgn="base" hangingPunct="0">
              <a:spcBef>
                <a:spcPct val="0"/>
              </a:spcBef>
              <a:spcAft>
                <a:spcPct val="0"/>
              </a:spcAft>
              <a:tabLst>
                <a:tab pos="457200" algn="l"/>
              </a:tabLst>
            </a:pPr>
            <a:endParaRPr lang="es-ES" sz="1600" dirty="0">
              <a:solidFill>
                <a:prstClr val="black"/>
              </a:solidFill>
              <a:latin typeface="Arial" pitchFamily="34" charset="0"/>
            </a:endParaRPr>
          </a:p>
          <a:p>
            <a:pPr marL="342900" indent="-342900" eaLnBrk="0" fontAlgn="base" hangingPunct="0">
              <a:spcBef>
                <a:spcPct val="0"/>
              </a:spcBef>
              <a:spcAft>
                <a:spcPct val="0"/>
              </a:spcAft>
              <a:buFontTx/>
              <a:buAutoNum type="arabicPeriod" startAt="2"/>
              <a:tabLst>
                <a:tab pos="457200" algn="l"/>
              </a:tabLst>
            </a:pPr>
            <a:r>
              <a:rPr lang="es-ES" sz="1600" b="1" dirty="0">
                <a:solidFill>
                  <a:prstClr val="black"/>
                </a:solidFill>
                <a:latin typeface="Arial" pitchFamily="34" charset="0"/>
              </a:rPr>
              <a:t>ESPECIFICOS</a:t>
            </a:r>
          </a:p>
          <a:p>
            <a:pPr eaLnBrk="0" fontAlgn="base" hangingPunct="0">
              <a:spcBef>
                <a:spcPct val="0"/>
              </a:spcBef>
              <a:spcAft>
                <a:spcPct val="0"/>
              </a:spcAft>
              <a:tabLst>
                <a:tab pos="457200" algn="l"/>
              </a:tabLst>
            </a:pPr>
            <a:endParaRPr lang="es-ES" sz="1600" b="1"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457200" algn="l"/>
              </a:tabLst>
            </a:pPr>
            <a:r>
              <a:rPr lang="es-ES_tradnl" sz="1600" dirty="0">
                <a:solidFill>
                  <a:prstClr val="black"/>
                </a:solidFill>
                <a:latin typeface="Arial" pitchFamily="34" charset="0"/>
                <a:ea typeface="Times New Roman" pitchFamily="18" charset="0"/>
                <a:cs typeface="Arial" pitchFamily="34" charset="0"/>
              </a:rPr>
              <a:t>Que el estudiante analice e interprete la evolución histórica de pensamiento financiero en el tiempo y su aplicación a la realidad nacional.</a:t>
            </a:r>
          </a:p>
          <a:p>
            <a:pPr algn="just" eaLnBrk="0" fontAlgn="base" hangingPunct="0">
              <a:spcBef>
                <a:spcPct val="0"/>
              </a:spcBef>
              <a:spcAft>
                <a:spcPct val="0"/>
              </a:spcAft>
              <a:tabLst>
                <a:tab pos="457200" algn="l"/>
              </a:tabLst>
            </a:pPr>
            <a:endParaRPr lang="es-ES_tradnl" sz="1600" dirty="0">
              <a:solidFill>
                <a:prstClr val="black"/>
              </a:solidFill>
              <a:latin typeface="Arial" pitchFamily="34" charset="0"/>
              <a:cs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457200" algn="l"/>
              </a:tabLst>
            </a:pPr>
            <a:r>
              <a:rPr lang="es-ES_tradnl" sz="1600" dirty="0">
                <a:solidFill>
                  <a:prstClr val="black"/>
                </a:solidFill>
                <a:latin typeface="Arial" pitchFamily="34" charset="0"/>
                <a:ea typeface="Times New Roman" pitchFamily="18" charset="0"/>
                <a:cs typeface="Arial" pitchFamily="34" charset="0"/>
              </a:rPr>
              <a:t>Proporcionar al estudiante una visión de la economía pública, que le permitan comprender y evaluar la forma en la que el gobierno participa en la actividad económica y social del país.</a:t>
            </a:r>
          </a:p>
          <a:p>
            <a:pPr algn="just" eaLnBrk="0" fontAlgn="base" hangingPunct="0">
              <a:spcBef>
                <a:spcPct val="0"/>
              </a:spcBef>
              <a:spcAft>
                <a:spcPct val="0"/>
              </a:spcAft>
              <a:tabLst>
                <a:tab pos="457200" algn="l"/>
              </a:tabLst>
            </a:pPr>
            <a:endParaRPr lang="es-ES_tradnl" sz="1600" dirty="0">
              <a:solidFill>
                <a:prstClr val="black"/>
              </a:solidFill>
              <a:latin typeface="Arial" pitchFamily="34" charset="0"/>
              <a:ea typeface="Times New Roman" pitchFamily="18" charset="0"/>
              <a:cs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457200" algn="l"/>
              </a:tabLst>
            </a:pPr>
            <a:r>
              <a:rPr lang="es-ES_tradnl" sz="1600" dirty="0">
                <a:solidFill>
                  <a:prstClr val="black"/>
                </a:solidFill>
                <a:latin typeface="Arial" pitchFamily="34" charset="0"/>
                <a:ea typeface="Times New Roman" pitchFamily="18" charset="0"/>
                <a:cs typeface="Arial" pitchFamily="34" charset="0"/>
              </a:rPr>
              <a:t>Que los estudiantes después de recibir el curso, tengan la capacidad de evaluar y emitir juicios de valor sobre la participación del Gobierno a través de la política fiscal, en la vida económica, social y política del país.</a:t>
            </a:r>
            <a:endParaRPr lang="es-ES" sz="1600" dirty="0">
              <a:solidFill>
                <a:prstClr val="black"/>
              </a:solidFill>
              <a:latin typeface="Arial" pitchFamily="34" charset="0"/>
            </a:endParaRPr>
          </a:p>
        </p:txBody>
      </p:sp>
    </p:spTree>
    <p:extLst>
      <p:ext uri="{BB962C8B-B14F-4D97-AF65-F5344CB8AC3E}">
        <p14:creationId xmlns:p14="http://schemas.microsoft.com/office/powerpoint/2010/main" val="313364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385">
                                            <p:txEl>
                                              <p:pRg st="0" end="0"/>
                                            </p:txEl>
                                          </p:spTgt>
                                        </p:tgtEl>
                                        <p:attrNameLst>
                                          <p:attrName>style.visibility</p:attrName>
                                        </p:attrNameLst>
                                      </p:cBhvr>
                                      <p:to>
                                        <p:strVal val="visible"/>
                                      </p:to>
                                    </p:set>
                                    <p:anim calcmode="lin" valueType="num">
                                      <p:cBhvr additive="base">
                                        <p:cTn id="13" dur="500" fill="hold"/>
                                        <p:tgtEl>
                                          <p:spTgt spid="1638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385">
                                            <p:txEl>
                                              <p:pRg st="2" end="2"/>
                                            </p:txEl>
                                          </p:spTgt>
                                        </p:tgtEl>
                                        <p:attrNameLst>
                                          <p:attrName>style.visibility</p:attrName>
                                        </p:attrNameLst>
                                      </p:cBhvr>
                                      <p:to>
                                        <p:strVal val="visible"/>
                                      </p:to>
                                    </p:set>
                                    <p:anim calcmode="lin" valueType="num">
                                      <p:cBhvr additive="base">
                                        <p:cTn id="19" dur="500" fill="hold"/>
                                        <p:tgtEl>
                                          <p:spTgt spid="1638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385">
                                            <p:txEl>
                                              <p:pRg st="4" end="4"/>
                                            </p:txEl>
                                          </p:spTgt>
                                        </p:tgtEl>
                                        <p:attrNameLst>
                                          <p:attrName>style.visibility</p:attrName>
                                        </p:attrNameLst>
                                      </p:cBhvr>
                                      <p:to>
                                        <p:strVal val="visible"/>
                                      </p:to>
                                    </p:set>
                                    <p:anim calcmode="lin" valueType="num">
                                      <p:cBhvr additive="base">
                                        <p:cTn id="25" dur="500" fill="hold"/>
                                        <p:tgtEl>
                                          <p:spTgt spid="1638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6385">
                                            <p:txEl>
                                              <p:pRg st="6" end="6"/>
                                            </p:txEl>
                                          </p:spTgt>
                                        </p:tgtEl>
                                        <p:attrNameLst>
                                          <p:attrName>style.visibility</p:attrName>
                                        </p:attrNameLst>
                                      </p:cBhvr>
                                      <p:to>
                                        <p:strVal val="visible"/>
                                      </p:to>
                                    </p:set>
                                    <p:anim calcmode="lin" valueType="num">
                                      <p:cBhvr additive="base">
                                        <p:cTn id="31" dur="500" fill="hold"/>
                                        <p:tgtEl>
                                          <p:spTgt spid="1638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6385">
                                            <p:txEl>
                                              <p:pRg st="8" end="8"/>
                                            </p:txEl>
                                          </p:spTgt>
                                        </p:tgtEl>
                                        <p:attrNameLst>
                                          <p:attrName>style.visibility</p:attrName>
                                        </p:attrNameLst>
                                      </p:cBhvr>
                                      <p:to>
                                        <p:strVal val="visible"/>
                                      </p:to>
                                    </p:set>
                                    <p:anim calcmode="lin" valueType="num">
                                      <p:cBhvr additive="base">
                                        <p:cTn id="37" dur="500" fill="hold"/>
                                        <p:tgtEl>
                                          <p:spTgt spid="16385">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6385">
                                            <p:txEl>
                                              <p:pRg st="10" end="10"/>
                                            </p:txEl>
                                          </p:spTgt>
                                        </p:tgtEl>
                                        <p:attrNameLst>
                                          <p:attrName>style.visibility</p:attrName>
                                        </p:attrNameLst>
                                      </p:cBhvr>
                                      <p:to>
                                        <p:strVal val="visible"/>
                                      </p:to>
                                    </p:set>
                                    <p:anim calcmode="lin" valueType="num">
                                      <p:cBhvr additive="base">
                                        <p:cTn id="43" dur="500" fill="hold"/>
                                        <p:tgtEl>
                                          <p:spTgt spid="16385">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38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600" b="1" dirty="0" smtClean="0">
                <a:solidFill>
                  <a:prstClr val="black"/>
                </a:solidFill>
                <a:latin typeface="Arial" pitchFamily="34" charset="0"/>
                <a:ea typeface="Times New Roman" pitchFamily="18" charset="0"/>
                <a:cs typeface="Arial" pitchFamily="34" charset="0"/>
              </a:rPr>
              <a:t>V.  </a:t>
            </a:r>
            <a:r>
              <a:rPr lang="es-ES_tradnl" sz="3600" b="1" dirty="0">
                <a:solidFill>
                  <a:prstClr val="black"/>
                </a:solidFill>
                <a:latin typeface="Arial" pitchFamily="34" charset="0"/>
                <a:ea typeface="Times New Roman" pitchFamily="18" charset="0"/>
                <a:cs typeface="Arial" pitchFamily="34" charset="0"/>
              </a:rPr>
              <a:t>PROGRAMA </a:t>
            </a:r>
            <a:r>
              <a:rPr lang="es-ES_tradnl" sz="3600" b="1" dirty="0" smtClean="0">
                <a:solidFill>
                  <a:prstClr val="black"/>
                </a:solidFill>
                <a:latin typeface="Arial" pitchFamily="34" charset="0"/>
                <a:ea typeface="Times New Roman" pitchFamily="18" charset="0"/>
                <a:cs typeface="Arial" pitchFamily="34" charset="0"/>
              </a:rPr>
              <a:t>ANALITICO</a:t>
            </a:r>
            <a:endParaRPr lang="es-GT" sz="3600" dirty="0"/>
          </a:p>
        </p:txBody>
      </p:sp>
      <p:sp>
        <p:nvSpPr>
          <p:cNvPr id="3" name="2 Rectángulo"/>
          <p:cNvSpPr/>
          <p:nvPr/>
        </p:nvSpPr>
        <p:spPr>
          <a:xfrm>
            <a:off x="683568" y="1340768"/>
            <a:ext cx="7776864" cy="4801314"/>
          </a:xfrm>
          <a:prstGeom prst="rect">
            <a:avLst/>
          </a:prstGeom>
        </p:spPr>
        <p:txBody>
          <a:bodyPr wrap="square">
            <a:spAutoFit/>
          </a:bodyPr>
          <a:lstStyle/>
          <a:p>
            <a:pPr algn="just" eaLnBrk="0" fontAlgn="base" hangingPunct="0">
              <a:spcBef>
                <a:spcPct val="0"/>
              </a:spcBef>
              <a:spcAft>
                <a:spcPct val="0"/>
              </a:spcAft>
              <a:tabLst>
                <a:tab pos="571500" algn="l"/>
              </a:tabLst>
            </a:pPr>
            <a:r>
              <a:rPr lang="es-GT" b="1" dirty="0">
                <a:solidFill>
                  <a:prstClr val="black"/>
                </a:solidFill>
                <a:latin typeface="Arial" pitchFamily="34" charset="0"/>
                <a:cs typeface="Arial" pitchFamily="34" charset="0"/>
              </a:rPr>
              <a:t>5.1 Antecedentes</a:t>
            </a:r>
          </a:p>
          <a:p>
            <a:pPr algn="just" eaLnBrk="0" fontAlgn="base" hangingPunct="0">
              <a:spcBef>
                <a:spcPct val="0"/>
              </a:spcBef>
              <a:spcAft>
                <a:spcPct val="0"/>
              </a:spcAft>
              <a:tabLst>
                <a:tab pos="571500" algn="l"/>
              </a:tabLst>
            </a:pP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Historia del Estado Moderno</a:t>
            </a: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Aporte mercantilista</a:t>
            </a: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Los </a:t>
            </a:r>
            <a:r>
              <a:rPr lang="es-ES_tradnl" dirty="0" err="1">
                <a:solidFill>
                  <a:prstClr val="black"/>
                </a:solidFill>
                <a:latin typeface="Arial" pitchFamily="34" charset="0"/>
                <a:ea typeface="Times New Roman" pitchFamily="18" charset="0"/>
                <a:cs typeface="Arial" pitchFamily="34" charset="0"/>
              </a:rPr>
              <a:t>cameralistas</a:t>
            </a: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Adam Smith</a:t>
            </a: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El siglo XX y las finanzas funcionales</a:t>
            </a: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Concepciones actuales.</a:t>
            </a:r>
          </a:p>
          <a:p>
            <a:pPr algn="just" eaLnBrk="0" fontAlgn="base" hangingPunct="0">
              <a:spcBef>
                <a:spcPct val="0"/>
              </a:spcBef>
              <a:spcAft>
                <a:spcPct val="0"/>
              </a:spcAft>
              <a:buFontTx/>
              <a:buChar char="•"/>
              <a:tabLst>
                <a:tab pos="571500" algn="l"/>
              </a:tabLst>
            </a:pPr>
            <a:endParaRPr lang="es-ES_tradnl" b="1" dirty="0">
              <a:solidFill>
                <a:prstClr val="black"/>
              </a:solidFill>
              <a:latin typeface="Arial" pitchFamily="34" charset="0"/>
              <a:ea typeface="Times New Roman" pitchFamily="18" charset="0"/>
              <a:cs typeface="Arial" pitchFamily="34" charset="0"/>
            </a:endParaRPr>
          </a:p>
          <a:p>
            <a:pPr algn="just" eaLnBrk="0" fontAlgn="base" hangingPunct="0">
              <a:spcBef>
                <a:spcPct val="0"/>
              </a:spcBef>
              <a:spcAft>
                <a:spcPct val="0"/>
              </a:spcAft>
              <a:tabLst>
                <a:tab pos="571500" algn="l"/>
              </a:tabLst>
            </a:pPr>
            <a:r>
              <a:rPr lang="es-ES_tradnl" b="1" dirty="0">
                <a:solidFill>
                  <a:prstClr val="black"/>
                </a:solidFill>
                <a:latin typeface="Arial" pitchFamily="34" charset="0"/>
                <a:ea typeface="Times New Roman" pitchFamily="18" charset="0"/>
                <a:cs typeface="Arial" pitchFamily="34" charset="0"/>
              </a:rPr>
              <a:t>5.2  Aspectos teóricos de la finanzas públicas</a:t>
            </a:r>
          </a:p>
          <a:p>
            <a:pPr algn="just" eaLnBrk="0" fontAlgn="base" hangingPunct="0">
              <a:spcBef>
                <a:spcPct val="0"/>
              </a:spcBef>
              <a:spcAft>
                <a:spcPct val="0"/>
              </a:spcAft>
              <a:tabLst>
                <a:tab pos="571500" algn="l"/>
              </a:tabLst>
            </a:pP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Teoría general de los impuestos</a:t>
            </a: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Estructura de los ingresos</a:t>
            </a: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Estructura de los gastos</a:t>
            </a: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Deuda pública</a:t>
            </a: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Presupuesto público</a:t>
            </a:r>
            <a:endParaRPr lang="es-ES"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dirty="0">
                <a:solidFill>
                  <a:prstClr val="black"/>
                </a:solidFill>
                <a:latin typeface="Arial" pitchFamily="34" charset="0"/>
                <a:ea typeface="Times New Roman" pitchFamily="18" charset="0"/>
                <a:cs typeface="Arial" pitchFamily="34" charset="0"/>
              </a:rPr>
              <a:t>Análisis del presupuesto (caso Guatemala)</a:t>
            </a:r>
            <a:endParaRPr lang="es-ES" dirty="0">
              <a:solidFill>
                <a:prstClr val="black"/>
              </a:solidFill>
              <a:latin typeface="Arial" pitchFamily="34" charset="0"/>
            </a:endParaRPr>
          </a:p>
        </p:txBody>
      </p:sp>
    </p:spTree>
    <p:extLst>
      <p:ext uri="{BB962C8B-B14F-4D97-AF65-F5344CB8AC3E}">
        <p14:creationId xmlns:p14="http://schemas.microsoft.com/office/powerpoint/2010/main" val="623373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3">
                                            <p:txEl>
                                              <p:pRg st="11" end="11"/>
                                            </p:txEl>
                                          </p:spTgt>
                                        </p:tgtEl>
                                        <p:attrNameLst>
                                          <p:attrName>style.visibility</p:attrName>
                                        </p:attrNameLst>
                                      </p:cBhvr>
                                      <p:to>
                                        <p:strVal val="visible"/>
                                      </p:to>
                                    </p:set>
                                    <p:anim calcmode="lin" valueType="num">
                                      <p:cBhvr additive="base">
                                        <p:cTn id="5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 calcmode="lin" valueType="num">
                                      <p:cBhvr additive="base">
                                        <p:cTn id="57"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3">
                                            <p:txEl>
                                              <p:pRg st="13" end="13"/>
                                            </p:txEl>
                                          </p:spTgt>
                                        </p:tgtEl>
                                        <p:attrNameLst>
                                          <p:attrName>style.visibility</p:attrName>
                                        </p:attrNameLst>
                                      </p:cBhvr>
                                      <p:to>
                                        <p:strVal val="visible"/>
                                      </p:to>
                                    </p:set>
                                    <p:anim calcmode="lin" valueType="num">
                                      <p:cBhvr additive="base">
                                        <p:cTn id="6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3">
                                            <p:txEl>
                                              <p:pRg st="14" end="14"/>
                                            </p:txEl>
                                          </p:spTgt>
                                        </p:tgtEl>
                                        <p:attrNameLst>
                                          <p:attrName>style.visibility</p:attrName>
                                        </p:attrNameLst>
                                      </p:cBhvr>
                                      <p:to>
                                        <p:strVal val="visible"/>
                                      </p:to>
                                    </p:set>
                                    <p:anim calcmode="lin" valueType="num">
                                      <p:cBhvr additive="base">
                                        <p:cTn id="65"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3">
                                            <p:txEl>
                                              <p:pRg st="15" end="15"/>
                                            </p:txEl>
                                          </p:spTgt>
                                        </p:tgtEl>
                                        <p:attrNameLst>
                                          <p:attrName>style.visibility</p:attrName>
                                        </p:attrNameLst>
                                      </p:cBhvr>
                                      <p:to>
                                        <p:strVal val="visible"/>
                                      </p:to>
                                    </p:set>
                                    <p:anim calcmode="lin" valueType="num">
                                      <p:cBhvr additive="base">
                                        <p:cTn id="69"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
                                            <p:txEl>
                                              <p:pRg st="15" end="15"/>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3">
                                            <p:txEl>
                                              <p:pRg st="16" end="16"/>
                                            </p:txEl>
                                          </p:spTgt>
                                        </p:tgtEl>
                                        <p:attrNameLst>
                                          <p:attrName>style.visibility</p:attrName>
                                        </p:attrNameLst>
                                      </p:cBhvr>
                                      <p:to>
                                        <p:strVal val="visible"/>
                                      </p:to>
                                    </p:set>
                                    <p:anim calcmode="lin" valueType="num">
                                      <p:cBhvr additive="base">
                                        <p:cTn id="73"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3600" b="1" dirty="0">
                <a:solidFill>
                  <a:prstClr val="black"/>
                </a:solidFill>
                <a:latin typeface="Arial" pitchFamily="34" charset="0"/>
                <a:ea typeface="Times New Roman" pitchFamily="18" charset="0"/>
                <a:cs typeface="Arial" pitchFamily="34" charset="0"/>
              </a:rPr>
              <a:t>V.  PROGRAMA ANALITICO</a:t>
            </a:r>
            <a:endParaRPr lang="es-GT" sz="3600" dirty="0"/>
          </a:p>
        </p:txBody>
      </p:sp>
      <p:sp>
        <p:nvSpPr>
          <p:cNvPr id="3" name="2 Rectángulo"/>
          <p:cNvSpPr/>
          <p:nvPr/>
        </p:nvSpPr>
        <p:spPr>
          <a:xfrm>
            <a:off x="827584" y="1484784"/>
            <a:ext cx="7560840" cy="4401205"/>
          </a:xfrm>
          <a:prstGeom prst="rect">
            <a:avLst/>
          </a:prstGeom>
        </p:spPr>
        <p:txBody>
          <a:bodyPr wrap="square">
            <a:spAutoFit/>
          </a:bodyPr>
          <a:lstStyle/>
          <a:p>
            <a:pPr lvl="1" algn="just" eaLnBrk="0" fontAlgn="base" hangingPunct="0">
              <a:spcBef>
                <a:spcPct val="0"/>
              </a:spcBef>
              <a:spcAft>
                <a:spcPct val="0"/>
              </a:spcAft>
              <a:tabLst>
                <a:tab pos="571500" algn="l"/>
              </a:tabLst>
            </a:pPr>
            <a:r>
              <a:rPr lang="es-ES_tradnl" sz="2000" b="1" dirty="0">
                <a:solidFill>
                  <a:prstClr val="black"/>
                </a:solidFill>
                <a:latin typeface="Arial" pitchFamily="34" charset="0"/>
                <a:ea typeface="Times New Roman" pitchFamily="18" charset="0"/>
                <a:cs typeface="Arial" pitchFamily="34" charset="0"/>
              </a:rPr>
              <a:t>5.3  Aspectos teóricos del presupuesto por Programas</a:t>
            </a:r>
          </a:p>
          <a:p>
            <a:pPr lvl="1" algn="just" eaLnBrk="0" fontAlgn="base" hangingPunct="0">
              <a:spcBef>
                <a:spcPct val="0"/>
              </a:spcBef>
              <a:spcAft>
                <a:spcPct val="0"/>
              </a:spcAft>
              <a:tabLst>
                <a:tab pos="571500" algn="l"/>
              </a:tabLst>
            </a:pPr>
            <a:endParaRPr lang="es-ES" sz="2000"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sz="2000" dirty="0">
                <a:solidFill>
                  <a:prstClr val="black"/>
                </a:solidFill>
                <a:latin typeface="Arial" pitchFamily="34" charset="0"/>
                <a:ea typeface="Times New Roman" pitchFamily="18" charset="0"/>
                <a:cs typeface="Arial" pitchFamily="34" charset="0"/>
              </a:rPr>
              <a:t>Definiciones y conceptos básicos</a:t>
            </a:r>
            <a:endParaRPr lang="es-ES" sz="2000"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sz="2000" dirty="0">
                <a:solidFill>
                  <a:prstClr val="black"/>
                </a:solidFill>
                <a:latin typeface="Arial" pitchFamily="34" charset="0"/>
                <a:ea typeface="Times New Roman" pitchFamily="18" charset="0"/>
                <a:cs typeface="Arial" pitchFamily="34" charset="0"/>
              </a:rPr>
              <a:t>Política y funciones del sector público</a:t>
            </a:r>
            <a:endParaRPr lang="es-ES" sz="2000"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sz="2000" dirty="0">
                <a:solidFill>
                  <a:prstClr val="black"/>
                </a:solidFill>
                <a:latin typeface="Arial" pitchFamily="34" charset="0"/>
                <a:ea typeface="Times New Roman" pitchFamily="18" charset="0"/>
                <a:cs typeface="Arial" pitchFamily="34" charset="0"/>
              </a:rPr>
              <a:t>Tecnologías de producción </a:t>
            </a:r>
            <a:endParaRPr lang="es-ES" sz="2000"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sz="2000" dirty="0">
                <a:solidFill>
                  <a:prstClr val="black"/>
                </a:solidFill>
                <a:latin typeface="Arial" pitchFamily="34" charset="0"/>
                <a:ea typeface="Times New Roman" pitchFamily="18" charset="0"/>
                <a:cs typeface="Arial" pitchFamily="34" charset="0"/>
              </a:rPr>
              <a:t>Categorías programáticas</a:t>
            </a:r>
            <a:endParaRPr lang="es-ES" sz="2000"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sz="2000" dirty="0">
                <a:solidFill>
                  <a:prstClr val="black"/>
                </a:solidFill>
                <a:latin typeface="Arial" pitchFamily="34" charset="0"/>
                <a:ea typeface="Times New Roman" pitchFamily="18" charset="0"/>
                <a:cs typeface="Arial" pitchFamily="34" charset="0"/>
              </a:rPr>
              <a:t>Medición de la producción e indicadores de la gestión presupuestaria</a:t>
            </a:r>
          </a:p>
          <a:p>
            <a:pPr algn="just" eaLnBrk="0" fontAlgn="base" hangingPunct="0">
              <a:spcBef>
                <a:spcPct val="0"/>
              </a:spcBef>
              <a:spcAft>
                <a:spcPct val="0"/>
              </a:spcAft>
              <a:tabLst>
                <a:tab pos="571500" algn="l"/>
              </a:tabLst>
            </a:pPr>
            <a:endParaRPr lang="es-ES" sz="2000" dirty="0">
              <a:solidFill>
                <a:prstClr val="black"/>
              </a:solidFill>
              <a:latin typeface="Arial" pitchFamily="34" charset="0"/>
            </a:endParaRPr>
          </a:p>
          <a:p>
            <a:pPr lvl="1" algn="just" eaLnBrk="0" fontAlgn="base" hangingPunct="0">
              <a:spcBef>
                <a:spcPct val="0"/>
              </a:spcBef>
              <a:spcAft>
                <a:spcPct val="0"/>
              </a:spcAft>
              <a:tabLst>
                <a:tab pos="571500" algn="l"/>
              </a:tabLst>
            </a:pPr>
            <a:r>
              <a:rPr lang="es-ES_tradnl" sz="2000" b="1" dirty="0">
                <a:solidFill>
                  <a:prstClr val="black"/>
                </a:solidFill>
                <a:latin typeface="Arial" pitchFamily="34" charset="0"/>
                <a:ea typeface="Times New Roman" pitchFamily="18" charset="0"/>
                <a:cs typeface="Arial" pitchFamily="34" charset="0"/>
              </a:rPr>
              <a:t>5.4  Estados financieros del gobierno central</a:t>
            </a:r>
          </a:p>
          <a:p>
            <a:pPr lvl="1" algn="just" eaLnBrk="0" fontAlgn="base" hangingPunct="0">
              <a:spcBef>
                <a:spcPct val="0"/>
              </a:spcBef>
              <a:spcAft>
                <a:spcPct val="0"/>
              </a:spcAft>
              <a:tabLst>
                <a:tab pos="571500" algn="l"/>
              </a:tabLst>
            </a:pPr>
            <a:endParaRPr lang="es-ES" sz="2000"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sz="2000" dirty="0">
                <a:solidFill>
                  <a:prstClr val="black"/>
                </a:solidFill>
                <a:latin typeface="Arial" pitchFamily="34" charset="0"/>
                <a:ea typeface="Times New Roman" pitchFamily="18" charset="0"/>
                <a:cs typeface="Arial" pitchFamily="34" charset="0"/>
              </a:rPr>
              <a:t>Ejecución presupuestaria</a:t>
            </a:r>
            <a:endParaRPr lang="es-ES" sz="2000"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sz="2000" dirty="0">
                <a:solidFill>
                  <a:prstClr val="black"/>
                </a:solidFill>
                <a:latin typeface="Arial" pitchFamily="34" charset="0"/>
                <a:ea typeface="Times New Roman" pitchFamily="18" charset="0"/>
                <a:cs typeface="Arial" pitchFamily="34" charset="0"/>
              </a:rPr>
              <a:t>Caja fiscal</a:t>
            </a:r>
            <a:endParaRPr lang="es-ES" sz="2000" dirty="0">
              <a:solidFill>
                <a:prstClr val="black"/>
              </a:solidFill>
              <a:latin typeface="Arial" pitchFamily="34" charset="0"/>
            </a:endParaRPr>
          </a:p>
          <a:p>
            <a:pPr marL="285750" indent="-285750" algn="just" eaLnBrk="0" fontAlgn="base" hangingPunct="0">
              <a:spcBef>
                <a:spcPct val="0"/>
              </a:spcBef>
              <a:spcAft>
                <a:spcPct val="0"/>
              </a:spcAft>
              <a:buFont typeface="Wingdings" panose="05000000000000000000" pitchFamily="2" charset="2"/>
              <a:buChar char="Ø"/>
              <a:tabLst>
                <a:tab pos="571500" algn="l"/>
              </a:tabLst>
            </a:pPr>
            <a:r>
              <a:rPr lang="es-ES_tradnl" sz="2000" dirty="0">
                <a:solidFill>
                  <a:prstClr val="black"/>
                </a:solidFill>
                <a:latin typeface="Arial" pitchFamily="34" charset="0"/>
                <a:ea typeface="Times New Roman" pitchFamily="18" charset="0"/>
                <a:cs typeface="Arial" pitchFamily="34" charset="0"/>
              </a:rPr>
              <a:t>Financiamiento del presupuesto</a:t>
            </a:r>
            <a:endParaRPr lang="es-GT" sz="2000" dirty="0">
              <a:solidFill>
                <a:prstClr val="black"/>
              </a:solidFill>
            </a:endParaRPr>
          </a:p>
        </p:txBody>
      </p:sp>
    </p:spTree>
    <p:extLst>
      <p:ext uri="{BB962C8B-B14F-4D97-AF65-F5344CB8AC3E}">
        <p14:creationId xmlns:p14="http://schemas.microsoft.com/office/powerpoint/2010/main" val="280247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 calcmode="lin" valueType="num">
                                      <p:cBhvr additive="base">
                                        <p:cTn id="4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anim calcmode="lin" valueType="num">
                                      <p:cBhvr additive="base">
                                        <p:cTn id="4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 calcmode="lin" valueType="num">
                                      <p:cBhvr additive="base">
                                        <p:cTn id="4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p:spPr>
        <p:txBody>
          <a:bodyPr>
            <a:normAutofit/>
          </a:bodyPr>
          <a:lstStyle/>
          <a:p>
            <a:r>
              <a:rPr lang="es-ES_tradnl" sz="3600" b="1" dirty="0">
                <a:solidFill>
                  <a:prstClr val="black"/>
                </a:solidFill>
                <a:latin typeface="Arial" pitchFamily="34" charset="0"/>
                <a:ea typeface="Times New Roman" pitchFamily="18" charset="0"/>
                <a:cs typeface="Arial" pitchFamily="34" charset="0"/>
              </a:rPr>
              <a:t>V.  PROGRAMA ANALITICO</a:t>
            </a:r>
            <a:endParaRPr lang="es-GT" sz="3600" dirty="0"/>
          </a:p>
        </p:txBody>
      </p:sp>
      <p:sp>
        <p:nvSpPr>
          <p:cNvPr id="3" name="2 Rectángulo"/>
          <p:cNvSpPr/>
          <p:nvPr/>
        </p:nvSpPr>
        <p:spPr>
          <a:xfrm>
            <a:off x="827584" y="1268760"/>
            <a:ext cx="7560840" cy="5170646"/>
          </a:xfrm>
          <a:prstGeom prst="rect">
            <a:avLst/>
          </a:prstGeom>
        </p:spPr>
        <p:txBody>
          <a:bodyPr wrap="square">
            <a:spAutoFit/>
          </a:bodyPr>
          <a:lstStyle/>
          <a:p>
            <a:pPr lvl="1" algn="just" eaLnBrk="0" fontAlgn="base" hangingPunct="0">
              <a:spcBef>
                <a:spcPct val="0"/>
              </a:spcBef>
              <a:spcAft>
                <a:spcPct val="0"/>
              </a:spcAft>
              <a:tabLst>
                <a:tab pos="571500" algn="l"/>
              </a:tabLst>
            </a:pPr>
            <a:r>
              <a:rPr lang="es-ES_tradnl" sz="2200" b="1" dirty="0">
                <a:solidFill>
                  <a:prstClr val="black"/>
                </a:solidFill>
                <a:latin typeface="Arial" pitchFamily="34" charset="0"/>
                <a:ea typeface="Times New Roman" pitchFamily="18" charset="0"/>
                <a:cs typeface="Arial" pitchFamily="34" charset="0"/>
              </a:rPr>
              <a:t>5.5  Funciones fiscales</a:t>
            </a:r>
          </a:p>
          <a:p>
            <a:pPr lvl="1" algn="just" eaLnBrk="0" fontAlgn="base" hangingPunct="0">
              <a:spcBef>
                <a:spcPct val="0"/>
              </a:spcBef>
              <a:spcAft>
                <a:spcPct val="0"/>
              </a:spcAft>
              <a:tabLst>
                <a:tab pos="571500" algn="l"/>
              </a:tabLst>
            </a:pPr>
            <a:endParaRPr lang="es-ES" sz="2200" dirty="0">
              <a:solidFill>
                <a:prstClr val="black"/>
              </a:solidFill>
              <a:latin typeface="Arial" pitchFamily="34" charset="0"/>
            </a:endParaRPr>
          </a:p>
          <a:p>
            <a:pPr marL="342900" indent="-342900" algn="just" eaLnBrk="0" fontAlgn="base" hangingPunct="0">
              <a:spcBef>
                <a:spcPct val="0"/>
              </a:spcBef>
              <a:spcAft>
                <a:spcPct val="0"/>
              </a:spcAft>
              <a:buFont typeface="Wingdings" panose="05000000000000000000" pitchFamily="2" charset="2"/>
              <a:buChar char="Ø"/>
              <a:tabLst>
                <a:tab pos="571500" algn="l"/>
              </a:tabLst>
            </a:pPr>
            <a:r>
              <a:rPr lang="es-ES_tradnl" sz="2200" dirty="0">
                <a:solidFill>
                  <a:prstClr val="black"/>
                </a:solidFill>
                <a:latin typeface="Arial" pitchFamily="34" charset="0"/>
                <a:ea typeface="Times New Roman" pitchFamily="18" charset="0"/>
                <a:cs typeface="Arial" pitchFamily="34" charset="0"/>
              </a:rPr>
              <a:t>Estabilización </a:t>
            </a:r>
            <a:endParaRPr lang="es-ES" sz="2200" dirty="0">
              <a:solidFill>
                <a:prstClr val="black"/>
              </a:solidFill>
              <a:latin typeface="Arial" pitchFamily="34" charset="0"/>
            </a:endParaRPr>
          </a:p>
          <a:p>
            <a:pPr marL="342900" indent="-342900" algn="just" eaLnBrk="0" fontAlgn="base" hangingPunct="0">
              <a:spcBef>
                <a:spcPct val="0"/>
              </a:spcBef>
              <a:spcAft>
                <a:spcPct val="0"/>
              </a:spcAft>
              <a:buFont typeface="Wingdings" panose="05000000000000000000" pitchFamily="2" charset="2"/>
              <a:buChar char="Ø"/>
              <a:tabLst>
                <a:tab pos="571500" algn="l"/>
              </a:tabLst>
            </a:pPr>
            <a:r>
              <a:rPr lang="es-ES_tradnl" sz="2200" dirty="0">
                <a:solidFill>
                  <a:prstClr val="black"/>
                </a:solidFill>
                <a:latin typeface="Arial" pitchFamily="34" charset="0"/>
                <a:ea typeface="Times New Roman" pitchFamily="18" charset="0"/>
                <a:cs typeface="Arial" pitchFamily="34" charset="0"/>
              </a:rPr>
              <a:t>Asignación </a:t>
            </a:r>
            <a:endParaRPr lang="es-ES" sz="2200" dirty="0">
              <a:solidFill>
                <a:prstClr val="black"/>
              </a:solidFill>
              <a:latin typeface="Arial" pitchFamily="34" charset="0"/>
            </a:endParaRPr>
          </a:p>
          <a:p>
            <a:pPr marL="342900" indent="-342900" algn="just" eaLnBrk="0" fontAlgn="base" hangingPunct="0">
              <a:spcBef>
                <a:spcPct val="0"/>
              </a:spcBef>
              <a:spcAft>
                <a:spcPct val="0"/>
              </a:spcAft>
              <a:buFont typeface="Wingdings" panose="05000000000000000000" pitchFamily="2" charset="2"/>
              <a:buChar char="Ø"/>
              <a:tabLst>
                <a:tab pos="571500" algn="l"/>
              </a:tabLst>
            </a:pPr>
            <a:r>
              <a:rPr lang="es-ES_tradnl" sz="2200" dirty="0">
                <a:solidFill>
                  <a:prstClr val="black"/>
                </a:solidFill>
                <a:latin typeface="Arial" pitchFamily="34" charset="0"/>
                <a:ea typeface="Times New Roman" pitchFamily="18" charset="0"/>
                <a:cs typeface="Arial" pitchFamily="34" charset="0"/>
              </a:rPr>
              <a:t>Distribución </a:t>
            </a:r>
          </a:p>
          <a:p>
            <a:pPr algn="just" eaLnBrk="0" fontAlgn="base" hangingPunct="0">
              <a:spcBef>
                <a:spcPct val="0"/>
              </a:spcBef>
              <a:spcAft>
                <a:spcPct val="0"/>
              </a:spcAft>
              <a:tabLst>
                <a:tab pos="571500" algn="l"/>
              </a:tabLst>
            </a:pPr>
            <a:endParaRPr lang="es-ES" sz="2200" dirty="0">
              <a:solidFill>
                <a:prstClr val="black"/>
              </a:solidFill>
              <a:latin typeface="Arial" pitchFamily="34" charset="0"/>
            </a:endParaRPr>
          </a:p>
          <a:p>
            <a:pPr lvl="1" algn="just" eaLnBrk="0" fontAlgn="base" hangingPunct="0">
              <a:spcBef>
                <a:spcPct val="0"/>
              </a:spcBef>
              <a:spcAft>
                <a:spcPct val="0"/>
              </a:spcAft>
              <a:tabLst>
                <a:tab pos="571500" algn="l"/>
              </a:tabLst>
            </a:pPr>
            <a:r>
              <a:rPr lang="es-ES_tradnl" sz="2200" b="1" dirty="0">
                <a:solidFill>
                  <a:prstClr val="black"/>
                </a:solidFill>
                <a:latin typeface="Arial" pitchFamily="34" charset="0"/>
                <a:ea typeface="Times New Roman" pitchFamily="18" charset="0"/>
                <a:cs typeface="Arial" pitchFamily="34" charset="0"/>
              </a:rPr>
              <a:t>5.6  Política fiscal</a:t>
            </a:r>
          </a:p>
          <a:p>
            <a:pPr lvl="1" algn="just" eaLnBrk="0" fontAlgn="base" hangingPunct="0">
              <a:spcBef>
                <a:spcPct val="0"/>
              </a:spcBef>
              <a:spcAft>
                <a:spcPct val="0"/>
              </a:spcAft>
              <a:tabLst>
                <a:tab pos="571500" algn="l"/>
              </a:tabLst>
            </a:pPr>
            <a:endParaRPr lang="es-ES" sz="2200" dirty="0">
              <a:solidFill>
                <a:prstClr val="black"/>
              </a:solidFill>
              <a:latin typeface="Arial" pitchFamily="34" charset="0"/>
            </a:endParaRPr>
          </a:p>
          <a:p>
            <a:pPr marL="342900" indent="-342900" algn="just" eaLnBrk="0" fontAlgn="base" hangingPunct="0">
              <a:spcBef>
                <a:spcPct val="0"/>
              </a:spcBef>
              <a:spcAft>
                <a:spcPct val="0"/>
              </a:spcAft>
              <a:buFont typeface="Wingdings" panose="05000000000000000000" pitchFamily="2" charset="2"/>
              <a:buChar char="Ø"/>
              <a:tabLst>
                <a:tab pos="571500" algn="l"/>
              </a:tabLst>
            </a:pPr>
            <a:r>
              <a:rPr lang="es-ES_tradnl" sz="2200" dirty="0">
                <a:solidFill>
                  <a:prstClr val="black"/>
                </a:solidFill>
                <a:latin typeface="Arial" pitchFamily="34" charset="0"/>
                <a:ea typeface="Times New Roman" pitchFamily="18" charset="0"/>
                <a:cs typeface="Arial" pitchFamily="34" charset="0"/>
              </a:rPr>
              <a:t>Contexto general</a:t>
            </a:r>
            <a:endParaRPr lang="es-ES" sz="2200" dirty="0">
              <a:solidFill>
                <a:prstClr val="black"/>
              </a:solidFill>
              <a:latin typeface="Arial" pitchFamily="34" charset="0"/>
            </a:endParaRPr>
          </a:p>
          <a:p>
            <a:pPr marL="342900" indent="-342900" algn="just" eaLnBrk="0" fontAlgn="base" hangingPunct="0">
              <a:spcBef>
                <a:spcPct val="0"/>
              </a:spcBef>
              <a:spcAft>
                <a:spcPct val="0"/>
              </a:spcAft>
              <a:buFont typeface="Wingdings" panose="05000000000000000000" pitchFamily="2" charset="2"/>
              <a:buChar char="Ø"/>
              <a:tabLst>
                <a:tab pos="571500" algn="l"/>
              </a:tabLst>
            </a:pPr>
            <a:r>
              <a:rPr lang="es-ES_tradnl" sz="2200" dirty="0">
                <a:solidFill>
                  <a:prstClr val="black"/>
                </a:solidFill>
                <a:latin typeface="Arial" pitchFamily="34" charset="0"/>
                <a:ea typeface="Times New Roman" pitchFamily="18" charset="0"/>
                <a:cs typeface="Arial" pitchFamily="34" charset="0"/>
              </a:rPr>
              <a:t>Objetivos e instrumentos</a:t>
            </a:r>
            <a:endParaRPr lang="es-ES" sz="2200" dirty="0">
              <a:solidFill>
                <a:prstClr val="black"/>
              </a:solidFill>
              <a:latin typeface="Arial" pitchFamily="34" charset="0"/>
            </a:endParaRPr>
          </a:p>
          <a:p>
            <a:pPr marL="342900" indent="-342900" algn="just" eaLnBrk="0" fontAlgn="base" hangingPunct="0">
              <a:spcBef>
                <a:spcPct val="0"/>
              </a:spcBef>
              <a:spcAft>
                <a:spcPct val="0"/>
              </a:spcAft>
              <a:buFont typeface="Wingdings" panose="05000000000000000000" pitchFamily="2" charset="2"/>
              <a:buChar char="Ø"/>
              <a:tabLst>
                <a:tab pos="571500" algn="l"/>
              </a:tabLst>
            </a:pPr>
            <a:r>
              <a:rPr lang="es-ES_tradnl" sz="2200" dirty="0">
                <a:solidFill>
                  <a:prstClr val="black"/>
                </a:solidFill>
                <a:latin typeface="Arial" pitchFamily="34" charset="0"/>
                <a:ea typeface="Times New Roman" pitchFamily="18" charset="0"/>
                <a:cs typeface="Arial" pitchFamily="34" charset="0"/>
              </a:rPr>
              <a:t>Análisis y evaluación de la política fiscal, (caso de Guatemala).</a:t>
            </a:r>
          </a:p>
          <a:p>
            <a:pPr algn="just" eaLnBrk="0" fontAlgn="base" hangingPunct="0">
              <a:spcBef>
                <a:spcPct val="0"/>
              </a:spcBef>
              <a:spcAft>
                <a:spcPct val="0"/>
              </a:spcAft>
              <a:tabLst>
                <a:tab pos="571500" algn="l"/>
              </a:tabLst>
            </a:pPr>
            <a:endParaRPr lang="es-ES_tradnl" sz="2200" dirty="0">
              <a:solidFill>
                <a:prstClr val="black"/>
              </a:solidFill>
              <a:latin typeface="Arial" pitchFamily="34" charset="0"/>
              <a:ea typeface="Times New Roman" pitchFamily="18" charset="0"/>
              <a:cs typeface="Arial" pitchFamily="34" charset="0"/>
            </a:endParaRPr>
          </a:p>
          <a:p>
            <a:pPr algn="just" eaLnBrk="0" fontAlgn="base" hangingPunct="0">
              <a:spcBef>
                <a:spcPct val="0"/>
              </a:spcBef>
              <a:spcAft>
                <a:spcPct val="0"/>
              </a:spcAft>
              <a:tabLst>
                <a:tab pos="571500" algn="l"/>
              </a:tabLst>
            </a:pPr>
            <a:r>
              <a:rPr lang="es-ES_tradnl" sz="2200" dirty="0">
                <a:solidFill>
                  <a:prstClr val="black"/>
                </a:solidFill>
                <a:latin typeface="Arial" pitchFamily="34" charset="0"/>
                <a:cs typeface="Arial" pitchFamily="34" charset="0"/>
              </a:rPr>
              <a:t>	</a:t>
            </a:r>
            <a:r>
              <a:rPr lang="es-ES_tradnl" sz="2200" b="1" dirty="0">
                <a:solidFill>
                  <a:prstClr val="black"/>
                </a:solidFill>
                <a:latin typeface="Arial" pitchFamily="34" charset="0"/>
                <a:cs typeface="Arial" pitchFamily="34" charset="0"/>
              </a:rPr>
              <a:t>5.7 Legislación Tributaria</a:t>
            </a:r>
            <a:r>
              <a:rPr lang="es-ES_tradnl" sz="2200" dirty="0">
                <a:solidFill>
                  <a:prstClr val="black"/>
                </a:solidFill>
                <a:latin typeface="Arial" pitchFamily="34" charset="0"/>
                <a:cs typeface="Arial" pitchFamily="34" charset="0"/>
              </a:rPr>
              <a:t> (Trabajo de 	investigación del estudiante)</a:t>
            </a:r>
            <a:endParaRPr lang="es-ES_tradnl" sz="2200" dirty="0">
              <a:solidFill>
                <a:prstClr val="black"/>
              </a:solidFill>
              <a:latin typeface="Arial" pitchFamily="34" charset="0"/>
            </a:endParaRPr>
          </a:p>
        </p:txBody>
      </p:sp>
    </p:spTree>
    <p:extLst>
      <p:ext uri="{BB962C8B-B14F-4D97-AF65-F5344CB8AC3E}">
        <p14:creationId xmlns:p14="http://schemas.microsoft.com/office/powerpoint/2010/main" val="2527972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 calcmode="lin" valueType="num">
                                      <p:cBhvr additive="base">
                                        <p:cTn id="4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 calcmode="lin" valueType="num">
                                      <p:cBhvr additive="base">
                                        <p:cTn id="5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18654"/>
            <a:ext cx="8229600" cy="634082"/>
          </a:xfrm>
        </p:spPr>
        <p:txBody>
          <a:bodyPr>
            <a:normAutofit fontScale="90000"/>
          </a:bodyPr>
          <a:lstStyle/>
          <a:p>
            <a:pPr lvl="0"/>
            <a:r>
              <a:rPr lang="es-ES_tradnl" sz="3600" b="1" dirty="0">
                <a:latin typeface="Arial" pitchFamily="34" charset="0"/>
                <a:ea typeface="Times New Roman" pitchFamily="18" charset="0"/>
                <a:cs typeface="Arial" pitchFamily="34" charset="0"/>
              </a:rPr>
              <a:t>METODOLOGÍA DEL </a:t>
            </a:r>
            <a:r>
              <a:rPr lang="es-ES_tradnl" sz="3600" b="1" dirty="0" smtClean="0">
                <a:latin typeface="Arial" pitchFamily="34" charset="0"/>
                <a:ea typeface="Times New Roman" pitchFamily="18" charset="0"/>
                <a:cs typeface="Arial" pitchFamily="34" charset="0"/>
              </a:rPr>
              <a:t>APRENDIZAJE</a:t>
            </a:r>
            <a:endParaRPr lang="es-ES" sz="3600" dirty="0">
              <a:effectLst>
                <a:outerShdw blurRad="38100" dist="38100" dir="2700000" algn="tl">
                  <a:srgbClr val="000000">
                    <a:alpha val="43137"/>
                  </a:srgbClr>
                </a:outerShdw>
              </a:effectLst>
            </a:endParaRPr>
          </a:p>
        </p:txBody>
      </p:sp>
      <p:sp>
        <p:nvSpPr>
          <p:cNvPr id="17409" name="Rectangle 1"/>
          <p:cNvSpPr>
            <a:spLocks noChangeArrowheads="1"/>
          </p:cNvSpPr>
          <p:nvPr/>
        </p:nvSpPr>
        <p:spPr bwMode="auto">
          <a:xfrm>
            <a:off x="827584" y="1513522"/>
            <a:ext cx="792088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722313" lvl="2" indent="-368300" algn="just" eaLnBrk="0" fontAlgn="base" hangingPunct="0">
              <a:spcBef>
                <a:spcPct val="0"/>
              </a:spcBef>
              <a:spcAft>
                <a:spcPct val="0"/>
              </a:spcAft>
              <a:buFont typeface="Wingdings" panose="05000000000000000000" pitchFamily="2" charset="2"/>
              <a:buChar char="Ø"/>
              <a:tabLst>
                <a:tab pos="914400" algn="l"/>
              </a:tabLst>
            </a:pPr>
            <a:r>
              <a:rPr lang="es-ES_tradnl" sz="3200" dirty="0">
                <a:solidFill>
                  <a:prstClr val="black"/>
                </a:solidFill>
                <a:latin typeface="Arial" pitchFamily="34" charset="0"/>
                <a:ea typeface="Times New Roman" pitchFamily="18" charset="0"/>
                <a:cs typeface="Arial" pitchFamily="34" charset="0"/>
              </a:rPr>
              <a:t>Método deductivo - inductivo</a:t>
            </a:r>
          </a:p>
          <a:p>
            <a:pPr marL="722313" lvl="2" indent="-368300" algn="just" eaLnBrk="0" fontAlgn="base" hangingPunct="0">
              <a:spcBef>
                <a:spcPct val="0"/>
              </a:spcBef>
              <a:spcAft>
                <a:spcPct val="0"/>
              </a:spcAft>
              <a:buFont typeface="Wingdings" panose="05000000000000000000" pitchFamily="2" charset="2"/>
              <a:buChar char="Ø"/>
              <a:tabLst>
                <a:tab pos="914400" algn="l"/>
              </a:tabLst>
            </a:pPr>
            <a:endParaRPr lang="es-ES_tradnl" sz="3200" dirty="0">
              <a:solidFill>
                <a:prstClr val="black"/>
              </a:solidFill>
              <a:latin typeface="Arial" pitchFamily="34" charset="0"/>
              <a:ea typeface="Times New Roman" pitchFamily="18" charset="0"/>
              <a:cs typeface="Arial" pitchFamily="34" charset="0"/>
            </a:endParaRPr>
          </a:p>
          <a:p>
            <a:pPr marL="722313" lvl="2" indent="-368300" algn="just" eaLnBrk="0" fontAlgn="base" hangingPunct="0">
              <a:spcBef>
                <a:spcPct val="0"/>
              </a:spcBef>
              <a:spcAft>
                <a:spcPct val="0"/>
              </a:spcAft>
              <a:buFont typeface="Wingdings" panose="05000000000000000000" pitchFamily="2" charset="2"/>
              <a:buChar char="Ø"/>
              <a:tabLst>
                <a:tab pos="914400" algn="l"/>
              </a:tabLst>
            </a:pPr>
            <a:r>
              <a:rPr lang="es-ES_tradnl" sz="3200" dirty="0">
                <a:solidFill>
                  <a:prstClr val="black"/>
                </a:solidFill>
                <a:latin typeface="Arial" pitchFamily="34" charset="0"/>
                <a:ea typeface="Times New Roman" pitchFamily="18" charset="0"/>
                <a:cs typeface="Arial" pitchFamily="34" charset="0"/>
              </a:rPr>
              <a:t>Análisis y síntesis</a:t>
            </a:r>
            <a:endParaRPr lang="es-ES" sz="3200" dirty="0">
              <a:solidFill>
                <a:prstClr val="black"/>
              </a:solidFill>
              <a:latin typeface="Arial" pitchFamily="34" charset="0"/>
            </a:endParaRPr>
          </a:p>
          <a:p>
            <a:pPr marL="722313" lvl="2" indent="-368300" algn="just" eaLnBrk="0" fontAlgn="base" hangingPunct="0">
              <a:spcBef>
                <a:spcPct val="0"/>
              </a:spcBef>
              <a:spcAft>
                <a:spcPct val="0"/>
              </a:spcAft>
              <a:buFont typeface="Wingdings" panose="05000000000000000000" pitchFamily="2" charset="2"/>
              <a:buChar char="Ø"/>
              <a:tabLst>
                <a:tab pos="914400" algn="l"/>
              </a:tabLst>
            </a:pPr>
            <a:endParaRPr lang="es-ES" sz="3200" dirty="0">
              <a:solidFill>
                <a:prstClr val="black"/>
              </a:solidFill>
              <a:latin typeface="Arial" pitchFamily="34" charset="0"/>
              <a:ea typeface="Times New Roman" pitchFamily="18" charset="0"/>
              <a:cs typeface="Arial" pitchFamily="34" charset="0"/>
            </a:endParaRPr>
          </a:p>
          <a:p>
            <a:pPr marL="722313" lvl="2" indent="-368300" algn="just" eaLnBrk="0" fontAlgn="base" hangingPunct="0">
              <a:spcBef>
                <a:spcPct val="0"/>
              </a:spcBef>
              <a:spcAft>
                <a:spcPct val="0"/>
              </a:spcAft>
              <a:buFont typeface="Wingdings" panose="05000000000000000000" pitchFamily="2" charset="2"/>
              <a:buChar char="Ø"/>
              <a:tabLst>
                <a:tab pos="914400" algn="l"/>
              </a:tabLst>
            </a:pPr>
            <a:r>
              <a:rPr lang="es-GT" sz="3200" dirty="0">
                <a:solidFill>
                  <a:prstClr val="black"/>
                </a:solidFill>
                <a:latin typeface="Arial" pitchFamily="34" charset="0"/>
                <a:cs typeface="Arial" pitchFamily="34" charset="0"/>
              </a:rPr>
              <a:t>Lecturas dirigidas</a:t>
            </a:r>
            <a:endParaRPr lang="es-ES" sz="3200" dirty="0">
              <a:solidFill>
                <a:prstClr val="black"/>
              </a:solidFill>
              <a:latin typeface="Arial" pitchFamily="34" charset="0"/>
            </a:endParaRPr>
          </a:p>
          <a:p>
            <a:pPr marL="722313" lvl="2" indent="-368300" algn="just" eaLnBrk="0" fontAlgn="base" hangingPunct="0">
              <a:spcBef>
                <a:spcPct val="0"/>
              </a:spcBef>
              <a:spcAft>
                <a:spcPct val="0"/>
              </a:spcAft>
              <a:buFont typeface="Wingdings" panose="05000000000000000000" pitchFamily="2" charset="2"/>
              <a:buChar char="Ø"/>
              <a:tabLst>
                <a:tab pos="914400" algn="l"/>
              </a:tabLst>
            </a:pPr>
            <a:endParaRPr lang="es-ES" sz="3200" dirty="0">
              <a:solidFill>
                <a:prstClr val="black"/>
              </a:solidFill>
              <a:latin typeface="Arial" pitchFamily="34" charset="0"/>
              <a:ea typeface="Times New Roman" pitchFamily="18" charset="0"/>
              <a:cs typeface="Arial" pitchFamily="34" charset="0"/>
            </a:endParaRPr>
          </a:p>
          <a:p>
            <a:pPr marL="722313" lvl="2" indent="-368300" algn="just" eaLnBrk="0" fontAlgn="base" hangingPunct="0">
              <a:spcBef>
                <a:spcPct val="0"/>
              </a:spcBef>
              <a:spcAft>
                <a:spcPct val="0"/>
              </a:spcAft>
              <a:buFont typeface="Wingdings" panose="05000000000000000000" pitchFamily="2" charset="2"/>
              <a:buChar char="Ø"/>
              <a:tabLst>
                <a:tab pos="914400" algn="l"/>
              </a:tabLst>
            </a:pPr>
            <a:r>
              <a:rPr lang="es-ES" sz="3200" dirty="0">
                <a:solidFill>
                  <a:prstClr val="black"/>
                </a:solidFill>
                <a:latin typeface="Arial" pitchFamily="34" charset="0"/>
                <a:ea typeface="Times New Roman" pitchFamily="18" charset="0"/>
                <a:cs typeface="Arial" pitchFamily="34" charset="0"/>
              </a:rPr>
              <a:t>Laboratorios</a:t>
            </a:r>
          </a:p>
          <a:p>
            <a:pPr marL="722313" lvl="2" indent="-368300" algn="just" eaLnBrk="0" fontAlgn="base" hangingPunct="0">
              <a:spcBef>
                <a:spcPct val="0"/>
              </a:spcBef>
              <a:spcAft>
                <a:spcPct val="0"/>
              </a:spcAft>
              <a:buFont typeface="Wingdings" panose="05000000000000000000" pitchFamily="2" charset="2"/>
              <a:buChar char="Ø"/>
              <a:tabLst>
                <a:tab pos="914400" algn="l"/>
              </a:tabLst>
            </a:pPr>
            <a:endParaRPr lang="es-ES" sz="3200" dirty="0">
              <a:solidFill>
                <a:prstClr val="black"/>
              </a:solidFill>
              <a:latin typeface="Arial" pitchFamily="34" charset="0"/>
              <a:ea typeface="Times New Roman" pitchFamily="18" charset="0"/>
              <a:cs typeface="Arial" pitchFamily="34" charset="0"/>
            </a:endParaRPr>
          </a:p>
          <a:p>
            <a:pPr marL="722313" lvl="2" indent="-368300" algn="just" eaLnBrk="0" fontAlgn="base" hangingPunct="0">
              <a:spcBef>
                <a:spcPct val="0"/>
              </a:spcBef>
              <a:spcAft>
                <a:spcPct val="0"/>
              </a:spcAft>
              <a:buFont typeface="Wingdings" panose="05000000000000000000" pitchFamily="2" charset="2"/>
              <a:buChar char="Ø"/>
              <a:tabLst>
                <a:tab pos="914400" algn="l"/>
              </a:tabLst>
            </a:pPr>
            <a:r>
              <a:rPr lang="es-ES" sz="3200" dirty="0">
                <a:solidFill>
                  <a:prstClr val="black"/>
                </a:solidFill>
                <a:latin typeface="Arial" pitchFamily="34" charset="0"/>
                <a:ea typeface="Times New Roman" pitchFamily="18" charset="0"/>
                <a:cs typeface="Arial" pitchFamily="34" charset="0"/>
              </a:rPr>
              <a:t>Trabajo de investigación</a:t>
            </a:r>
            <a:endParaRPr lang="es-ES" sz="3200" dirty="0">
              <a:solidFill>
                <a:prstClr val="black"/>
              </a:solidFill>
              <a:latin typeface="Arial" pitchFamily="34" charset="0"/>
            </a:endParaRPr>
          </a:p>
        </p:txBody>
      </p:sp>
    </p:spTree>
    <p:extLst>
      <p:ext uri="{BB962C8B-B14F-4D97-AF65-F5344CB8AC3E}">
        <p14:creationId xmlns:p14="http://schemas.microsoft.com/office/powerpoint/2010/main" val="3792744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409">
                                            <p:txEl>
                                              <p:pRg st="0" end="0"/>
                                            </p:txEl>
                                          </p:spTgt>
                                        </p:tgtEl>
                                        <p:attrNameLst>
                                          <p:attrName>style.visibility</p:attrName>
                                        </p:attrNameLst>
                                      </p:cBhvr>
                                      <p:to>
                                        <p:strVal val="visible"/>
                                      </p:to>
                                    </p:set>
                                    <p:anim calcmode="lin" valueType="num">
                                      <p:cBhvr additive="base">
                                        <p:cTn id="13" dur="500" fill="hold"/>
                                        <p:tgtEl>
                                          <p:spTgt spid="1740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0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7409">
                                            <p:txEl>
                                              <p:pRg st="2" end="2"/>
                                            </p:txEl>
                                          </p:spTgt>
                                        </p:tgtEl>
                                        <p:attrNameLst>
                                          <p:attrName>style.visibility</p:attrName>
                                        </p:attrNameLst>
                                      </p:cBhvr>
                                      <p:to>
                                        <p:strVal val="visible"/>
                                      </p:to>
                                    </p:set>
                                    <p:anim calcmode="lin" valueType="num">
                                      <p:cBhvr additive="base">
                                        <p:cTn id="19" dur="500" fill="hold"/>
                                        <p:tgtEl>
                                          <p:spTgt spid="1740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0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7409">
                                            <p:txEl>
                                              <p:pRg st="4" end="4"/>
                                            </p:txEl>
                                          </p:spTgt>
                                        </p:tgtEl>
                                        <p:attrNameLst>
                                          <p:attrName>style.visibility</p:attrName>
                                        </p:attrNameLst>
                                      </p:cBhvr>
                                      <p:to>
                                        <p:strVal val="visible"/>
                                      </p:to>
                                    </p:set>
                                    <p:anim calcmode="lin" valueType="num">
                                      <p:cBhvr additive="base">
                                        <p:cTn id="25" dur="500" fill="hold"/>
                                        <p:tgtEl>
                                          <p:spTgt spid="1740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40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7409">
                                            <p:txEl>
                                              <p:pRg st="6" end="6"/>
                                            </p:txEl>
                                          </p:spTgt>
                                        </p:tgtEl>
                                        <p:attrNameLst>
                                          <p:attrName>style.visibility</p:attrName>
                                        </p:attrNameLst>
                                      </p:cBhvr>
                                      <p:to>
                                        <p:strVal val="visible"/>
                                      </p:to>
                                    </p:set>
                                    <p:anim calcmode="lin" valueType="num">
                                      <p:cBhvr additive="base">
                                        <p:cTn id="31" dur="500" fill="hold"/>
                                        <p:tgtEl>
                                          <p:spTgt spid="1740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40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7409">
                                            <p:txEl>
                                              <p:pRg st="8" end="8"/>
                                            </p:txEl>
                                          </p:spTgt>
                                        </p:tgtEl>
                                        <p:attrNameLst>
                                          <p:attrName>style.visibility</p:attrName>
                                        </p:attrNameLst>
                                      </p:cBhvr>
                                      <p:to>
                                        <p:strVal val="visible"/>
                                      </p:to>
                                    </p:set>
                                    <p:anim calcmode="lin" valueType="num">
                                      <p:cBhvr additive="base">
                                        <p:cTn id="37" dur="500" fill="hold"/>
                                        <p:tgtEl>
                                          <p:spTgt spid="17409">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740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892</Words>
  <Application>Microsoft Office PowerPoint</Application>
  <PresentationFormat>Presentación en pantalla (4:3)</PresentationFormat>
  <Paragraphs>166</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Arial</vt:lpstr>
      <vt:lpstr>Calibri</vt:lpstr>
      <vt:lpstr>Times New Roman</vt:lpstr>
      <vt:lpstr>Wingdings</vt:lpstr>
      <vt:lpstr>1_Tema de Office</vt:lpstr>
      <vt:lpstr>Presentación de PowerPoint</vt:lpstr>
      <vt:lpstr>Presentación de PowerPoint</vt:lpstr>
      <vt:lpstr>PROGRAMA DE ACTIVIDADES</vt:lpstr>
      <vt:lpstr>DESCRIPCION DEL CURSO</vt:lpstr>
      <vt:lpstr>IV.    OBJETIVOS DEL CURSO</vt:lpstr>
      <vt:lpstr>V.  PROGRAMA ANALITICO</vt:lpstr>
      <vt:lpstr>V.  PROGRAMA ANALITICO</vt:lpstr>
      <vt:lpstr>V.  PROGRAMA ANALITICO</vt:lpstr>
      <vt:lpstr>METODOLOGÍA DEL APRENDIZAJE</vt:lpstr>
      <vt:lpstr>CONTENIDO DEL CURSO POR UNIDAD</vt:lpstr>
      <vt:lpstr>PONDERACIÓN</vt:lpstr>
      <vt:lpstr>BIBLIOGRAFÍA</vt:lpstr>
    </vt:vector>
  </TitlesOfParts>
  <Company>LABECO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LABECO</dc:creator>
  <cp:lastModifiedBy>Evelyn Del Aguila</cp:lastModifiedBy>
  <cp:revision>1</cp:revision>
  <dcterms:created xsi:type="dcterms:W3CDTF">2017-07-04T22:33:03Z</dcterms:created>
  <dcterms:modified xsi:type="dcterms:W3CDTF">2017-07-06T01:35:27Z</dcterms:modified>
</cp:coreProperties>
</file>